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076136527" r:id="rId3"/>
    <p:sldId id="257" r:id="rId4"/>
    <p:sldId id="2076136529" r:id="rId5"/>
    <p:sldId id="2076136528" r:id="rId6"/>
    <p:sldId id="2076136532" r:id="rId7"/>
    <p:sldId id="262" r:id="rId8"/>
    <p:sldId id="372" r:id="rId9"/>
    <p:sldId id="373" r:id="rId10"/>
    <p:sldId id="258" r:id="rId11"/>
    <p:sldId id="263" r:id="rId12"/>
    <p:sldId id="264" r:id="rId13"/>
    <p:sldId id="265" r:id="rId14"/>
    <p:sldId id="266" r:id="rId15"/>
    <p:sldId id="267" r:id="rId16"/>
    <p:sldId id="370" r:id="rId17"/>
    <p:sldId id="381" r:id="rId18"/>
    <p:sldId id="382" r:id="rId19"/>
    <p:sldId id="383" r:id="rId20"/>
    <p:sldId id="2076136530" r:id="rId21"/>
    <p:sldId id="2076136533" r:id="rId22"/>
  </p:sldIdLst>
  <p:sldSz cx="12192000" cy="6858000"/>
  <p:notesSz cx="9872663" cy="6742113"/>
  <p:embeddedFontLst>
    <p:embeddedFont>
      <p:font typeface="Cambria Math" panose="02040503050406030204" pitchFamily="18" charset="0"/>
      <p:regular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Impact" panose="020B0806030902050204" pitchFamily="34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Minion" panose="02000503070000020003" pitchFamily="2" charset="0"/>
      <p:regular r:id="rId35"/>
      <p:bold r:id="rId36"/>
      <p:italic r:id="rId37"/>
      <p:boldItalic r:id="rId38"/>
    </p:embeddedFont>
    <p:embeddedFont>
      <p:font typeface="Segoe UI Semibold" panose="020B0702040204020203" pitchFamily="34" charset="0"/>
      <p:bold r:id="rId39"/>
      <p:boldItalic r:id="rId40"/>
    </p:embeddedFont>
  </p:embeddedFontLst>
  <p:custDataLst>
    <p:tags r:id="rId41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5F9844-BE01-4943-BE0C-50A1C2D73688}">
          <p14:sldIdLst>
            <p14:sldId id="256"/>
            <p14:sldId id="2076136527"/>
            <p14:sldId id="257"/>
            <p14:sldId id="2076136529"/>
            <p14:sldId id="2076136528"/>
            <p14:sldId id="2076136532"/>
            <p14:sldId id="262"/>
            <p14:sldId id="372"/>
            <p14:sldId id="373"/>
            <p14:sldId id="258"/>
            <p14:sldId id="263"/>
            <p14:sldId id="264"/>
            <p14:sldId id="265"/>
            <p14:sldId id="266"/>
            <p14:sldId id="267"/>
            <p14:sldId id="370"/>
            <p14:sldId id="381"/>
            <p14:sldId id="382"/>
            <p14:sldId id="383"/>
            <p14:sldId id="2076136530"/>
            <p14:sldId id="20761365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4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7267D39-79FE-3063-1977-272067C7514A}" name="Water, B. van de (Bob)" initials="W(" userId="S::waterbvande@vuw.leidenuniv.nl::0d7c769b-d092-45f3-b1f9-ea8ea078e92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legaro, G. (Giulia)" initials="CG(" lastIdx="2" clrIdx="0">
    <p:extLst>
      <p:ext uri="{19B8F6BF-5375-455C-9EA6-DF929625EA0E}">
        <p15:presenceInfo xmlns:p15="http://schemas.microsoft.com/office/powerpoint/2012/main" userId="Callegaro, G. (Giulia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58"/>
    <a:srgbClr val="55AFAC"/>
    <a:srgbClr val="FFFFFF"/>
    <a:srgbClr val="80B2D4"/>
    <a:srgbClr val="ABCBE2"/>
    <a:srgbClr val="9999B5"/>
    <a:srgbClr val="66678F"/>
    <a:srgbClr val="2C712D"/>
    <a:srgbClr val="92D050"/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CA5F21-4CD1-42D8-9C21-33BBA57BDEDA}" v="3" dt="2024-06-18T13:18:50.634"/>
    <p1510:client id="{DC78CFC7-4EE9-4E33-92DF-230870269406}" v="399" dt="2024-06-18T13:25:19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04" autoAdjust="0"/>
  </p:normalViewPr>
  <p:slideViewPr>
    <p:cSldViewPr snapToGrid="0">
      <p:cViewPr varScale="1">
        <p:scale>
          <a:sx n="100" d="100"/>
          <a:sy n="100" d="100"/>
        </p:scale>
        <p:origin x="3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24"/>
        <p:guide pos="31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18-6-2024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4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5F5-224F-42F7-8104-3FF77BEE4C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18-6-2024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689225" y="506413"/>
            <a:ext cx="449421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87267" y="3202504"/>
            <a:ext cx="7898130" cy="30339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592224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5dc97b6c7_2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g55dc97b6c7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dc97b6c7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g55dc97b6c7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dc97b6c7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g55dc97b6c7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7445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dc97b6c7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g55dc97b6c7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558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dc97b6c7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g55dc97b6c7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790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dc97b6c7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AutoNum type="arabicPeriod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Apply WGCNA to a toxicogenomics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Preprocessed log2fc PHH exposed to nitrofurantoin (explain preprocessing steps)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Code can be found on GitHub (link)</a:t>
            </a:r>
            <a:endParaRPr lang="en-US" sz="1600" b="1" dirty="0">
              <a:solidFill>
                <a:srgbClr val="222222"/>
              </a:solidFill>
              <a:highlight>
                <a:srgbClr val="FFFF00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Browse our extended version of WGCNA applied to a larger dataset</a:t>
            </a:r>
          </a:p>
          <a:p>
            <a:pPr marL="800100" lvl="1" indent="-342900">
              <a:buAutoNum type="arabicPeriod"/>
            </a:pPr>
            <a:r>
              <a:rPr lang="en-US" sz="1600" b="1" dirty="0">
                <a:solidFill>
                  <a:srgbClr val="222222"/>
                </a:solidFill>
                <a:highlight>
                  <a:srgbClr val="FFFF00"/>
                </a:highlight>
                <a:latin typeface="Quicksand"/>
                <a:ea typeface="Quicksand"/>
                <a:cs typeface="Quicksand"/>
                <a:sym typeface="Quicksand"/>
              </a:rPr>
              <a:t>Link to the website (PHH tool). Guest credentials can be used</a:t>
            </a:r>
          </a:p>
          <a:p>
            <a:pPr marL="800100" lvl="1" indent="-342900">
              <a:buAutoNum type="arabicPeriod"/>
            </a:pPr>
            <a:r>
              <a:rPr lang="en-US" sz="1600" b="1" dirty="0">
                <a:solidFill>
                  <a:srgbClr val="222222"/>
                </a:solidFill>
                <a:highlight>
                  <a:srgbClr val="FFFF00"/>
                </a:highlight>
                <a:latin typeface="Quicksand"/>
                <a:ea typeface="Quicksand"/>
                <a:cs typeface="Quicksand"/>
                <a:sym typeface="Quicksand"/>
              </a:rPr>
              <a:t>Visualize same compound!</a:t>
            </a:r>
            <a:endParaRPr lang="en-US" sz="1600" dirty="0">
              <a:highlight>
                <a:srgbClr val="FFFF00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g55dc97b6c7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50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054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what every</a:t>
            </a:r>
            <a:r>
              <a:rPr lang="en-US" baseline="0" dirty="0"/>
              <a:t> dot is</a:t>
            </a:r>
          </a:p>
          <a:p>
            <a:r>
              <a:rPr lang="en-US" baseline="0" dirty="0"/>
              <a:t>Carry on examples of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5dc97b6c7_2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55dc97b6c7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Pearson corr</a:t>
            </a:r>
            <a:endParaRPr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5d9c3a5c2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pk is the fraction of the nodes in the network having k connections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Standard beta values: </a:t>
            </a:r>
            <a:endParaRPr/>
          </a:p>
        </p:txBody>
      </p:sp>
      <p:sp>
        <p:nvSpPr>
          <p:cNvPr id="242" name="Google Shape;242;g55d9c3a5c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0df7228d4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50df7228d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dc97b6c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) Average linkage hierarchical clustering using the Topological Overlap Matrix (Yip and Horvath, 2007) and the Dynamic Tree cut applied to the protein–protein interaction network of Drosophila (PPI data from </a:t>
            </a:r>
            <a:r>
              <a:rPr lang="en-GB" dirty="0" err="1"/>
              <a:t>BioGRID</a:t>
            </a:r>
            <a:r>
              <a:rPr lang="en-GB" dirty="0"/>
              <a:t>, www.thebiogrid.org). Module assignment is depicted by the row of </a:t>
            </a:r>
            <a:r>
              <a:rPr lang="en-GB" dirty="0" err="1"/>
              <a:t>color</a:t>
            </a:r>
            <a:r>
              <a:rPr lang="en-GB" dirty="0"/>
              <a:t> immediately below the dendrogram, with </a:t>
            </a:r>
            <a:r>
              <a:rPr lang="en-GB" dirty="0" err="1"/>
              <a:t>gray</a:t>
            </a:r>
            <a:r>
              <a:rPr lang="en-GB" dirty="0"/>
              <a:t> representing unassigned proteins. A functional enrichment analysis has shown that the clusters are significantly enriched with known gene ontologies (Dong and Horvath, 2007). Note that a fixed height </a:t>
            </a:r>
            <a:r>
              <a:rPr lang="en-GB" dirty="0" err="1"/>
              <a:t>cutoff</a:t>
            </a:r>
            <a:r>
              <a:rPr lang="en-GB" dirty="0"/>
              <a:t> would not be able to identify many of the shown clusters. (B) Hierarchical cluster tree and various cluster detection methods applied to a simulated gene expression data set. The </a:t>
            </a:r>
            <a:r>
              <a:rPr lang="en-GB" dirty="0" err="1"/>
              <a:t>color</a:t>
            </a:r>
            <a:r>
              <a:rPr lang="en-GB" dirty="0"/>
              <a:t> bands below the dendrogram show the cluster membership according to different clustering methods. The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err="1"/>
              <a:t>gray</a:t>
            </a:r>
            <a:r>
              <a:rPr lang="en-GB" dirty="0"/>
              <a:t> is reserved for genes outside any proper cluster, i.e., the tree cut methods allow for unassigned objects. The first </a:t>
            </a:r>
            <a:r>
              <a:rPr lang="en-GB" dirty="0" err="1"/>
              <a:t>color</a:t>
            </a:r>
            <a:r>
              <a:rPr lang="en-GB" dirty="0"/>
              <a:t> band ‘Simulated’ shows the simulated true cluster membership; </a:t>
            </a:r>
            <a:r>
              <a:rPr lang="en-GB" dirty="0" err="1"/>
              <a:t>color</a:t>
            </a:r>
            <a:r>
              <a:rPr lang="en-GB" dirty="0"/>
              <a:t> bands ‘Dynamic Hybrid’ and ‘Dynamic Tree’ show the results of the proposed tree cutting methods; the </a:t>
            </a:r>
            <a:r>
              <a:rPr lang="en-GB" dirty="0" err="1"/>
              <a:t>color</a:t>
            </a:r>
            <a:r>
              <a:rPr lang="en-GB" dirty="0"/>
              <a:t> band ‘Static @ 0.92’ shows the results of the standard, constant height cut-off method at height 0.92. The height refers to the y axis of the dendrogram. The </a:t>
            </a:r>
            <a:r>
              <a:rPr lang="en-GB" dirty="0" err="1"/>
              <a:t>color</a:t>
            </a:r>
            <a:r>
              <a:rPr lang="en-GB" dirty="0"/>
              <a:t> band ‘PAM 11’ shows the results of k = 11 medoid clustering.</a:t>
            </a:r>
            <a:endParaRPr dirty="0"/>
          </a:p>
        </p:txBody>
      </p:sp>
      <p:sp>
        <p:nvSpPr>
          <p:cNvPr id="308" name="Google Shape;308;g55dc97b6c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12191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12192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89887" y="1052736"/>
            <a:ext cx="10219813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89887" y="3934610"/>
            <a:ext cx="6914724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058" y="4888656"/>
            <a:ext cx="2620300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3440" y="3934685"/>
            <a:ext cx="4324107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BB85E198-95D3-42A8-846E-F83205E618E7}" type="datetime1">
              <a:rPr lang="de-DE" noProof="0" smtClean="0"/>
              <a:t>18.06.2024</a:t>
            </a:fld>
            <a:endParaRPr lang="en-GB" noProof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2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200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31" y="6543376"/>
            <a:ext cx="3586882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6000" y="6453336"/>
            <a:ext cx="6096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200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200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12192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89887" y="1052736"/>
            <a:ext cx="10219813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058" y="4888656"/>
            <a:ext cx="2620300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200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2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31" y="6543376"/>
            <a:ext cx="3586882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6000" y="6453336"/>
            <a:ext cx="6096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1219170" lvl="1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828754" lvl="2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2438339" lvl="3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3047924" lvl="4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3657509" lvl="5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4267093" lvl="6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4876678" lvl="7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5486263" lvl="8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2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1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11307434" y="62625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4365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eld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5">
            <a:extLst>
              <a:ext uri="{FF2B5EF4-FFF2-40B4-BE49-F238E27FC236}">
                <a16:creationId xmlns:a16="http://schemas.microsoft.com/office/drawing/2014/main" id="{63876220-64FF-1542-B612-D7D212A58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12192000" cy="86409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38359" y="227481"/>
            <a:ext cx="11383095" cy="4320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200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3943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9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3943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9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3943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9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3943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9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3943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9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211DD-4D43-7042-8928-6B823CF924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808" y="1424236"/>
            <a:ext cx="11364833" cy="41650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pic>
        <p:nvPicPr>
          <p:cNvPr id="15" name="Picture 71" descr="Logo-UniversiteitLeiden-CMYK_2">
            <a:extLst>
              <a:ext uri="{FF2B5EF4-FFF2-40B4-BE49-F238E27FC236}">
                <a16:creationId xmlns:a16="http://schemas.microsoft.com/office/drawing/2014/main" id="{0F88568B-0740-E54E-8D95-87C3C5AAFE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59" y="6114809"/>
            <a:ext cx="1215693" cy="5157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055BDB-513E-3A4D-B735-31EDA6C90D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240" y="6130533"/>
            <a:ext cx="1592401" cy="4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79188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A9356-1BFC-3447-A4D6-076E1CDC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B28AF3-A764-DB4A-B7A1-64769BAE4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5A48E2-3374-2241-8BE5-5DD24A543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14B1-73D3-4008-BCB7-F90A474CEB53}" type="datetime1">
              <a:rPr lang="de-DE" smtClean="0"/>
              <a:t>18.06.2024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13E7FE-EBB0-4C48-BABC-591F97BF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ASPIS training – Omics data analytics – 10/06/2024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E95A1C-83BD-944D-B020-5B90A751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2EEE-185C-8646-A5D4-CD489F0885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74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-Layou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750094"/>
          </a:xfrm>
          <a:prstGeom prst="rect">
            <a:avLst/>
          </a:prstGeom>
          <a:gradFill>
            <a:gsLst>
              <a:gs pos="100000">
                <a:srgbClr val="23708C"/>
              </a:gs>
              <a:gs pos="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35732"/>
            <a:ext cx="1190625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2"/>
          <p:cNvSpPr txBox="1">
            <a:spLocks/>
          </p:cNvSpPr>
          <p:nvPr userDrawn="1"/>
        </p:nvSpPr>
        <p:spPr>
          <a:xfrm>
            <a:off x="9197008" y="6398789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AFB1B5"/>
                </a:solidFill>
                <a:latin typeface="Calibri"/>
                <a:ea typeface="+mn-ea"/>
                <a:cs typeface="Calibri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6DD8DD-95CC-45B4-BB09-341FA71668E3}" type="slidenum">
              <a:rPr lang="en-US" sz="1100" smtClean="0"/>
              <a:pPr/>
              <a:t>‹#›</a:t>
            </a:fld>
            <a:endParaRPr lang="en-US" sz="11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85750" y="6468904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AFB1B5"/>
                </a:solidFill>
                <a:latin typeface="Calibri"/>
                <a:cs typeface="Calibri"/>
              </a:rPr>
              <a:t>© Copyright 2020 Certara, L.P.  All rights reserved.</a:t>
            </a:r>
          </a:p>
        </p:txBody>
      </p:sp>
      <p:pic>
        <p:nvPicPr>
          <p:cNvPr id="6" name="Picture 5" descr="Logo-Certa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1" y="6359358"/>
            <a:ext cx="1502866" cy="32499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0120948" y="6359358"/>
            <a:ext cx="0" cy="49864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85750" y="882650"/>
            <a:ext cx="1190625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99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452" y="1252836"/>
            <a:ext cx="6843076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/>
              <a:t>Numbering</a:t>
            </a:r>
          </a:p>
          <a:p>
            <a:pPr lvl="1"/>
            <a:r>
              <a:rPr lang="en-GB" noProof="0"/>
              <a:t>Bullet</a:t>
            </a:r>
          </a:p>
          <a:p>
            <a:pPr lvl="2"/>
            <a:r>
              <a:rPr lang="en-GB" noProof="0"/>
              <a:t>Plain text</a:t>
            </a:r>
          </a:p>
          <a:p>
            <a:pPr lvl="3"/>
            <a:r>
              <a:rPr lang="en-GB" noProof="0"/>
              <a:t>Header dark blue</a:t>
            </a:r>
          </a:p>
          <a:p>
            <a:pPr lvl="4"/>
            <a:r>
              <a:rPr lang="en-GB" noProof="0"/>
              <a:t>Header yellow</a:t>
            </a:r>
          </a:p>
          <a:p>
            <a:pPr lvl="5"/>
            <a:r>
              <a:rPr lang="en-GB" noProof="0"/>
              <a:t>Numbering</a:t>
            </a:r>
          </a:p>
          <a:p>
            <a:pPr lvl="6"/>
            <a:r>
              <a:rPr lang="en-GB" noProof="0"/>
              <a:t>Bullet</a:t>
            </a:r>
          </a:p>
          <a:p>
            <a:pPr lvl="7"/>
            <a:r>
              <a:rPr lang="en-GB" sz="1800" noProof="0"/>
              <a:t>Plain text</a:t>
            </a:r>
          </a:p>
          <a:p>
            <a:pPr lvl="8"/>
            <a:r>
              <a:rPr lang="en-GB" noProof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49754" y="1252539"/>
            <a:ext cx="433764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200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Plain text</a:t>
            </a:r>
          </a:p>
          <a:p>
            <a:pPr lvl="3"/>
            <a:r>
              <a:rPr lang="en-GB" noProof="0"/>
              <a:t>Header dark blue</a:t>
            </a:r>
          </a:p>
          <a:p>
            <a:pPr lvl="4"/>
            <a:r>
              <a:rPr lang="en-GB" noProof="0"/>
              <a:t>Header light blue</a:t>
            </a:r>
          </a:p>
          <a:p>
            <a:pPr lvl="5"/>
            <a:r>
              <a:rPr lang="en-GB" noProof="0"/>
              <a:t>Bullet</a:t>
            </a:r>
          </a:p>
          <a:p>
            <a:pPr lvl="6"/>
            <a:r>
              <a:rPr lang="en-GB" noProof="0"/>
              <a:t>Sub-bullet</a:t>
            </a:r>
          </a:p>
          <a:p>
            <a:pPr lvl="7"/>
            <a:r>
              <a:rPr lang="en-GB" sz="1800" noProof="0"/>
              <a:t>Plain text</a:t>
            </a:r>
          </a:p>
          <a:p>
            <a:pPr lvl="8"/>
            <a:r>
              <a:rPr lang="en-GB" noProof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452" y="1252836"/>
            <a:ext cx="7922635" cy="4795836"/>
          </a:xfrm>
        </p:spPr>
        <p:txBody>
          <a:bodyPr vert="horz"/>
          <a:lstStyle/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Plain text</a:t>
            </a:r>
          </a:p>
          <a:p>
            <a:pPr lvl="3"/>
            <a:r>
              <a:rPr lang="en-GB" noProof="0"/>
              <a:t>Header dark blue</a:t>
            </a:r>
          </a:p>
          <a:p>
            <a:pPr lvl="4"/>
            <a:r>
              <a:rPr lang="en-GB" noProof="0"/>
              <a:t>Header light blue</a:t>
            </a:r>
          </a:p>
          <a:p>
            <a:pPr lvl="5"/>
            <a:r>
              <a:rPr lang="en-GB" noProof="0"/>
              <a:t>Bullet</a:t>
            </a:r>
          </a:p>
          <a:p>
            <a:pPr lvl="6"/>
            <a:r>
              <a:rPr lang="en-GB" noProof="0"/>
              <a:t>Sub-bullet</a:t>
            </a:r>
          </a:p>
          <a:p>
            <a:pPr lvl="7"/>
            <a:r>
              <a:rPr lang="en-GB" sz="1800" noProof="0"/>
              <a:t>Plain text</a:t>
            </a:r>
          </a:p>
          <a:p>
            <a:pPr lvl="8"/>
            <a:r>
              <a:rPr lang="en-GB" noProof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200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29313" y="1252539"/>
            <a:ext cx="3258087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452" y="1252836"/>
            <a:ext cx="5590435" cy="4795836"/>
          </a:xfrm>
        </p:spPr>
        <p:txBody>
          <a:bodyPr vert="horz"/>
          <a:lstStyle/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Plain text</a:t>
            </a:r>
          </a:p>
          <a:p>
            <a:pPr lvl="3"/>
            <a:r>
              <a:rPr lang="en-GB" noProof="0"/>
              <a:t>Header dark blue</a:t>
            </a:r>
          </a:p>
          <a:p>
            <a:pPr lvl="4"/>
            <a:r>
              <a:rPr lang="en-GB" noProof="0"/>
              <a:t>Header light blue</a:t>
            </a:r>
          </a:p>
          <a:p>
            <a:pPr lvl="5"/>
            <a:r>
              <a:rPr lang="en-GB" noProof="0"/>
              <a:t>Bullet</a:t>
            </a:r>
          </a:p>
          <a:p>
            <a:pPr lvl="6"/>
            <a:r>
              <a:rPr lang="en-GB" noProof="0"/>
              <a:t>Sub-bullet</a:t>
            </a:r>
          </a:p>
          <a:p>
            <a:pPr lvl="7"/>
            <a:r>
              <a:rPr lang="en-GB" sz="1800" noProof="0"/>
              <a:t>Plain text</a:t>
            </a:r>
          </a:p>
          <a:p>
            <a:pPr lvl="8"/>
            <a:r>
              <a:rPr lang="en-GB" noProof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200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197547" y="1252539"/>
            <a:ext cx="5589852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452" y="1252836"/>
            <a:ext cx="3532433" cy="4795836"/>
          </a:xfrm>
        </p:spPr>
        <p:txBody>
          <a:bodyPr vert="horz"/>
          <a:lstStyle/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Plain text</a:t>
            </a:r>
          </a:p>
          <a:p>
            <a:pPr lvl="3"/>
            <a:r>
              <a:rPr lang="en-GB" noProof="0"/>
              <a:t>Header dark blue</a:t>
            </a:r>
          </a:p>
          <a:p>
            <a:pPr lvl="4"/>
            <a:r>
              <a:rPr lang="en-GB" noProof="0"/>
              <a:t>Header light blue</a:t>
            </a:r>
          </a:p>
          <a:p>
            <a:pPr lvl="5"/>
            <a:r>
              <a:rPr lang="en-GB" noProof="0"/>
              <a:t>Bullet</a:t>
            </a:r>
          </a:p>
          <a:p>
            <a:pPr lvl="6"/>
            <a:r>
              <a:rPr lang="en-GB" noProof="0"/>
              <a:t>Sub-bullet</a:t>
            </a:r>
          </a:p>
          <a:p>
            <a:pPr lvl="7"/>
            <a:r>
              <a:rPr lang="en-GB" sz="1800" noProof="0"/>
              <a:t>Plain text</a:t>
            </a:r>
          </a:p>
          <a:p>
            <a:pPr lvl="8"/>
            <a:r>
              <a:rPr lang="en-GB" noProof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200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39111" y="1252539"/>
            <a:ext cx="7648288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200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453" y="1252539"/>
            <a:ext cx="11382947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452" y="1252836"/>
            <a:ext cx="5590435" cy="4795836"/>
          </a:xfrm>
        </p:spPr>
        <p:txBody>
          <a:bodyPr vert="horz"/>
          <a:lstStyle/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Plain text</a:t>
            </a:r>
          </a:p>
          <a:p>
            <a:pPr lvl="3"/>
            <a:r>
              <a:rPr lang="en-GB" noProof="0"/>
              <a:t>Header dark blue</a:t>
            </a:r>
          </a:p>
          <a:p>
            <a:pPr lvl="4"/>
            <a:r>
              <a:rPr lang="en-GB" noProof="0"/>
              <a:t>Header light blue</a:t>
            </a:r>
          </a:p>
          <a:p>
            <a:pPr lvl="5"/>
            <a:r>
              <a:rPr lang="en-GB" noProof="0"/>
              <a:t>Bullet</a:t>
            </a:r>
          </a:p>
          <a:p>
            <a:pPr lvl="6"/>
            <a:r>
              <a:rPr lang="en-GB" noProof="0"/>
              <a:t>Sub-bullet</a:t>
            </a:r>
          </a:p>
          <a:p>
            <a:pPr lvl="7"/>
            <a:r>
              <a:rPr lang="en-GB" sz="1800" noProof="0"/>
              <a:t>Plain text</a:t>
            </a:r>
          </a:p>
          <a:p>
            <a:pPr lvl="8"/>
            <a:r>
              <a:rPr lang="en-GB" noProof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12212416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197548" y="1252539"/>
            <a:ext cx="2693669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3878" y="1252539"/>
            <a:ext cx="2693669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197548" y="3751624"/>
            <a:ext cx="2693669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3878" y="3751624"/>
            <a:ext cx="2693669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452" y="1252836"/>
            <a:ext cx="5590435" cy="4795836"/>
          </a:xfrm>
        </p:spPr>
        <p:txBody>
          <a:bodyPr vert="horz"/>
          <a:lstStyle/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Plain text</a:t>
            </a:r>
          </a:p>
          <a:p>
            <a:pPr lvl="3"/>
            <a:r>
              <a:rPr lang="en-GB" noProof="0"/>
              <a:t>Header dark blue</a:t>
            </a:r>
          </a:p>
          <a:p>
            <a:pPr lvl="4"/>
            <a:r>
              <a:rPr lang="en-GB" noProof="0"/>
              <a:t>Header light blue</a:t>
            </a:r>
          </a:p>
          <a:p>
            <a:pPr lvl="5"/>
            <a:r>
              <a:rPr lang="en-GB" noProof="0"/>
              <a:t>Bullet</a:t>
            </a:r>
          </a:p>
          <a:p>
            <a:pPr lvl="6"/>
            <a:r>
              <a:rPr lang="en-GB" noProof="0"/>
              <a:t>Sub-bullet</a:t>
            </a:r>
          </a:p>
          <a:p>
            <a:pPr lvl="7"/>
            <a:r>
              <a:rPr lang="en-GB" sz="1800" noProof="0"/>
              <a:t>Plain text</a:t>
            </a:r>
          </a:p>
          <a:p>
            <a:pPr lvl="8"/>
            <a:r>
              <a:rPr lang="en-GB" noProof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200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197113" y="1252538"/>
            <a:ext cx="2693669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3443" y="1252538"/>
            <a:ext cx="2693669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/>
              <a:t>Click here to insert</a:t>
            </a:r>
            <a:br>
              <a:rPr lang="en-GB" noProof="0"/>
            </a:br>
            <a:r>
              <a:rPr lang="en-GB" noProof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452" y="404664"/>
            <a:ext cx="11383095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452" y="1252836"/>
            <a:ext cx="11383094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Plain text</a:t>
            </a:r>
          </a:p>
          <a:p>
            <a:pPr lvl="3"/>
            <a:r>
              <a:rPr lang="en-GB" noProof="0"/>
              <a:t>Header dark blue</a:t>
            </a:r>
          </a:p>
          <a:p>
            <a:pPr lvl="4"/>
            <a:r>
              <a:rPr lang="en-GB" noProof="0"/>
              <a:t>Header light blue</a:t>
            </a:r>
          </a:p>
          <a:p>
            <a:pPr lvl="5"/>
            <a:r>
              <a:rPr lang="en-GB" noProof="0"/>
              <a:t>Bullet</a:t>
            </a:r>
          </a:p>
          <a:p>
            <a:pPr lvl="6"/>
            <a:r>
              <a:rPr lang="en-GB" noProof="0"/>
              <a:t>Sub-bullet</a:t>
            </a:r>
          </a:p>
          <a:p>
            <a:pPr lvl="7"/>
            <a:r>
              <a:rPr lang="en-GB" sz="1800" noProof="0"/>
              <a:t>Plain text</a:t>
            </a:r>
          </a:p>
          <a:p>
            <a:pPr lvl="8"/>
            <a:r>
              <a:rPr lang="en-GB" noProof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200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2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51" y="6543376"/>
            <a:ext cx="3586882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28030" y="6473106"/>
            <a:ext cx="274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1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yrtph.2022.10514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yrtph.2022.10514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oi.org/10.3389/fgene.2020.00654" TargetMode="External"/><Relationship Id="rId4" Type="http://schemas.openxmlformats.org/officeDocument/2006/relationships/hyperlink" Target="https://www.epa.gov/system/files/documents/2023-08/05_Auerbach_EPA%20BOSC%20presentation-final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-org.ezproxy.leidenuniv.nl/10.1016/j.artmed.2018.10.006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>
          <a:xfrm>
            <a:off x="-1" y="-1"/>
            <a:ext cx="12192000" cy="3719335"/>
          </a:xfrm>
          <a:solidFill>
            <a:schemeClr val="bg1"/>
          </a:solidFill>
        </p:spPr>
        <p:txBody>
          <a:bodyPr/>
          <a:lstStyle/>
          <a:p>
            <a:endParaRPr lang="en-US" b="1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</a:t>
            </a:fld>
            <a:endParaRPr lang="nl-NL"/>
          </a:p>
        </p:txBody>
      </p:sp>
      <p:pic>
        <p:nvPicPr>
          <p:cNvPr id="7" name="Picture 4" descr="Templates - Leiden University">
            <a:extLst>
              <a:ext uri="{FF2B5EF4-FFF2-40B4-BE49-F238E27FC236}">
                <a16:creationId xmlns:a16="http://schemas.microsoft.com/office/drawing/2014/main" id="{E296E9CF-A08B-40D7-933F-5A7A23D7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669" y="5204766"/>
            <a:ext cx="2412999" cy="73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ircular diagram of a tree&#10;&#10;Description automatically generated with medium confidence">
            <a:extLst>
              <a:ext uri="{FF2B5EF4-FFF2-40B4-BE49-F238E27FC236}">
                <a16:creationId xmlns:a16="http://schemas.microsoft.com/office/drawing/2014/main" id="{64866626-0EB8-45EF-26CD-27B02FA1B6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2705"/>
          <a:stretch/>
        </p:blipFill>
        <p:spPr>
          <a:xfrm>
            <a:off x="5538905" y="-1"/>
            <a:ext cx="6653094" cy="6473107"/>
          </a:xfrm>
          <a:prstGeom prst="rect">
            <a:avLst/>
          </a:prstGeom>
        </p:spPr>
      </p:pic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>
          <a:xfrm>
            <a:off x="1" y="3719335"/>
            <a:ext cx="12191999" cy="8026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>
          <a:xfrm>
            <a:off x="419767" y="3923788"/>
            <a:ext cx="7642121" cy="393700"/>
          </a:xfrm>
        </p:spPr>
        <p:txBody>
          <a:bodyPr>
            <a:normAutofit fontScale="92500"/>
          </a:bodyPr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Giulia Callegaro &amp; Imke Bruns, </a:t>
            </a:r>
            <a:r>
              <a:rPr lang="nl-NL" sz="2800" i="1" dirty="0">
                <a:latin typeface="Calibri" panose="020F0502020204030204" pitchFamily="34" charset="0"/>
                <a:cs typeface="Calibri" panose="020F0502020204030204" pitchFamily="34" charset="0"/>
              </a:rPr>
              <a:t>Leiden University (LACDR)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42292" y="1235059"/>
            <a:ext cx="7773747" cy="1656184"/>
          </a:xfrm>
        </p:spPr>
        <p:txBody>
          <a:bodyPr/>
          <a:lstStyle/>
          <a:p>
            <a:r>
              <a:rPr lang="en-US" sz="4400" b="0" dirty="0">
                <a:solidFill>
                  <a:srgbClr val="00115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Network analysis of </a:t>
            </a:r>
            <a:r>
              <a:rPr lang="en-US" sz="4400" b="0" dirty="0" err="1">
                <a:solidFill>
                  <a:srgbClr val="00115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toxicogenomics</a:t>
            </a:r>
            <a:r>
              <a:rPr lang="en-US" sz="4400" b="0" dirty="0">
                <a:solidFill>
                  <a:srgbClr val="00115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</a:t>
            </a:r>
            <a:endParaRPr lang="nl-NL" sz="4400" b="0" dirty="0">
              <a:solidFill>
                <a:srgbClr val="001158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lnSpc>
                <a:spcPct val="90000"/>
              </a:lnSpc>
              <a:spcAft>
                <a:spcPts val="0"/>
              </a:spcAft>
              <a:buClr>
                <a:srgbClr val="6787B7"/>
              </a:buClr>
              <a:buSzPts val="3600"/>
            </a:pPr>
            <a:r>
              <a:rPr lang="en-GB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Weighted gene co-expression network (WGCNA) 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751F-6A77-464D-ACEB-490ED4EE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details of the algorithm: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88" name="Google Shape;8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3505" y="1997112"/>
            <a:ext cx="4809969" cy="418399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/>
          <p:nvPr/>
        </p:nvSpPr>
        <p:spPr>
          <a:xfrm>
            <a:off x="1661868" y="2771206"/>
            <a:ext cx="44004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characterize gene pairwise co-expression 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440820" y="4124312"/>
            <a:ext cx="5733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the </a:t>
            </a:r>
            <a:r>
              <a:rPr lang="en-GB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 modules</a:t>
            </a:r>
            <a:r>
              <a:rPr lang="en-GB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groups of genes whose expression profiles are highly correlated across the samples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730752" y="4868619"/>
            <a:ext cx="5436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</a:t>
            </a:r>
            <a:r>
              <a:rPr lang="en-GB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modules </a:t>
            </a:r>
            <a:r>
              <a:rPr lang="en-GB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eigengene values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0"/>
          <p:cNvSpPr txBox="1"/>
          <p:nvPr/>
        </p:nvSpPr>
        <p:spPr>
          <a:xfrm>
            <a:off x="737998" y="5528929"/>
            <a:ext cx="5436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</a:t>
            </a:r>
            <a:r>
              <a:rPr lang="en-GB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GO categories</a:t>
            </a:r>
            <a:r>
              <a:rPr lang="en-GB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enriched in each module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"/>
          <p:cNvSpPr txBox="1"/>
          <p:nvPr/>
        </p:nvSpPr>
        <p:spPr>
          <a:xfrm>
            <a:off x="8727806" y="6022099"/>
            <a:ext cx="298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Zhang, B., &amp; Horvath, S. (2005).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"/>
          <p:cNvSpPr/>
          <p:nvPr/>
        </p:nvSpPr>
        <p:spPr>
          <a:xfrm>
            <a:off x="6343480" y="2106706"/>
            <a:ext cx="260400" cy="2025900"/>
          </a:xfrm>
          <a:prstGeom prst="leftBrace">
            <a:avLst>
              <a:gd name="adj1" fmla="val 71070"/>
              <a:gd name="adj2" fmla="val 503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"/>
          <p:cNvSpPr/>
          <p:nvPr/>
        </p:nvSpPr>
        <p:spPr>
          <a:xfrm>
            <a:off x="6350725" y="4285449"/>
            <a:ext cx="260400" cy="477600"/>
          </a:xfrm>
          <a:prstGeom prst="leftBrace">
            <a:avLst>
              <a:gd name="adj1" fmla="val 35738"/>
              <a:gd name="adj2" fmla="val 503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6343479" y="4830674"/>
            <a:ext cx="260400" cy="477600"/>
          </a:xfrm>
          <a:prstGeom prst="leftBrace">
            <a:avLst>
              <a:gd name="adj1" fmla="val 35738"/>
              <a:gd name="adj2" fmla="val 503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6350724" y="5442137"/>
            <a:ext cx="260400" cy="564000"/>
          </a:xfrm>
          <a:prstGeom prst="leftBrace">
            <a:avLst>
              <a:gd name="adj1" fmla="val 38315"/>
              <a:gd name="adj2" fmla="val 503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6684430" y="2142566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0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/>
          <p:nvPr/>
        </p:nvSpPr>
        <p:spPr>
          <a:xfrm>
            <a:off x="6684430" y="2667508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"/>
          <p:cNvSpPr/>
          <p:nvPr/>
        </p:nvSpPr>
        <p:spPr>
          <a:xfrm>
            <a:off x="6684430" y="3251761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6684430" y="3776703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6684430" y="4375339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6684430" y="4907057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"/>
          <p:cNvSpPr/>
          <p:nvPr/>
        </p:nvSpPr>
        <p:spPr>
          <a:xfrm>
            <a:off x="6684430" y="5517920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/>
          <p:nvPr/>
        </p:nvSpPr>
        <p:spPr>
          <a:xfrm>
            <a:off x="839869" y="3177111"/>
            <a:ext cx="4105800" cy="2358600"/>
          </a:xfrm>
          <a:prstGeom prst="rect">
            <a:avLst/>
          </a:prstGeom>
          <a:solidFill>
            <a:srgbClr val="F4FAFA"/>
          </a:solidFill>
          <a:ln w="12700" cap="flat" cmpd="sng">
            <a:solidFill>
              <a:srgbClr val="B2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6787B7"/>
              </a:buClr>
              <a:buSzPts val="3600"/>
            </a:pPr>
            <a:r>
              <a:rPr lang="en-GB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Weighted gene co-expression network (WGCNA) 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213" name="Google Shape;213;p15"/>
          <p:cNvPicPr preferRelativeResize="0"/>
          <p:nvPr/>
        </p:nvPicPr>
        <p:blipFill rotWithShape="1">
          <a:blip r:embed="rId3">
            <a:alphaModFix/>
          </a:blip>
          <a:srcRect b="45958"/>
          <a:stretch/>
        </p:blipFill>
        <p:spPr>
          <a:xfrm>
            <a:off x="9114289" y="1103356"/>
            <a:ext cx="2613615" cy="1281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5"/>
          <p:cNvSpPr txBox="1"/>
          <p:nvPr/>
        </p:nvSpPr>
        <p:spPr>
          <a:xfrm>
            <a:off x="629194" y="1127356"/>
            <a:ext cx="7574773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GB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Characterize gene pairwise co-expression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gene correlation network is created using the Pearson correlation as a co-expression measure of a given gene across perturbations.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challenge: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 the Pearson correlation coefficient to arrive at a “relevant” network. Nodes should be connected only if they have a </a:t>
            </a:r>
            <a:r>
              <a:rPr lang="en-GB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</a:t>
            </a: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pairwise expression profile association.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839875" y="5535846"/>
            <a:ext cx="298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Zhang, B., &amp; Horvath, S. (2005).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5"/>
          <p:cNvSpPr/>
          <p:nvPr/>
        </p:nvSpPr>
        <p:spPr>
          <a:xfrm>
            <a:off x="8797284" y="1169002"/>
            <a:ext cx="236323" cy="227294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5"/>
          <p:cNvSpPr/>
          <p:nvPr/>
        </p:nvSpPr>
        <p:spPr>
          <a:xfrm>
            <a:off x="8797284" y="1484577"/>
            <a:ext cx="236323" cy="227294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8797284" y="1800152"/>
            <a:ext cx="236323" cy="227294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5"/>
          <p:cNvSpPr/>
          <p:nvPr/>
        </p:nvSpPr>
        <p:spPr>
          <a:xfrm>
            <a:off x="8797284" y="2090947"/>
            <a:ext cx="236323" cy="227294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5"/>
          <p:cNvSpPr/>
          <p:nvPr/>
        </p:nvSpPr>
        <p:spPr>
          <a:xfrm>
            <a:off x="953165" y="3271161"/>
            <a:ext cx="308038" cy="295835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5"/>
          <p:cNvSpPr txBox="1"/>
          <p:nvPr/>
        </p:nvSpPr>
        <p:spPr>
          <a:xfrm>
            <a:off x="1261203" y="3265177"/>
            <a:ext cx="52712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Gene Co-expression similarity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1261194" y="3522560"/>
            <a:ext cx="3542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 measure of similarity between the gene expression profiles to obtain a </a:t>
            </a:r>
            <a:r>
              <a:rPr lang="en-GB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similarity matrix S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6" name="Google Shape;226;p15"/>
          <p:cNvSpPr txBox="1"/>
          <p:nvPr/>
        </p:nvSpPr>
        <p:spPr>
          <a:xfrm>
            <a:off x="2330247" y="4144774"/>
            <a:ext cx="2779059" cy="3583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67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5272919" y="3177085"/>
            <a:ext cx="6234000" cy="2723700"/>
          </a:xfrm>
          <a:prstGeom prst="rect">
            <a:avLst/>
          </a:prstGeom>
          <a:solidFill>
            <a:srgbClr val="F4FAFA"/>
          </a:solidFill>
          <a:ln w="12700" cap="flat" cmpd="sng">
            <a:solidFill>
              <a:srgbClr val="B2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5"/>
          <p:cNvSpPr/>
          <p:nvPr/>
        </p:nvSpPr>
        <p:spPr>
          <a:xfrm>
            <a:off x="5386211" y="3271161"/>
            <a:ext cx="308038" cy="295835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5"/>
          <p:cNvSpPr txBox="1"/>
          <p:nvPr/>
        </p:nvSpPr>
        <p:spPr>
          <a:xfrm>
            <a:off x="5694249" y="3265177"/>
            <a:ext cx="52712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 family of Adjacency Functions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5694244" y="3522560"/>
            <a:ext cx="56364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adjacency function is a monotonically increasing function that maps [0,1] into [0,1]. Two approaches: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thresholding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→ unweighted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co-expression networks)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 thresholding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Sigmoid function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function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Effect: suppress low co-expression similarities that may be spurious while preserving the continuous nature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co-expression information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1261203" y="4570057"/>
            <a:ext cx="30390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15"/>
          <p:cNvSpPr txBox="1"/>
          <p:nvPr/>
        </p:nvSpPr>
        <p:spPr>
          <a:xfrm>
            <a:off x="1261193" y="4645510"/>
            <a:ext cx="3542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has to be transformed into an </a:t>
            </a:r>
            <a:r>
              <a:rPr lang="en-GB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adjacency matrix A </a:t>
            </a:r>
            <a:r>
              <a:rPr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defines connections strengths between the nodes (genes). We need to choose an Adjacency </a:t>
            </a: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unction!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3" name="Google Shape;23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3969" y="4565035"/>
            <a:ext cx="2914038" cy="3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5244" y="3923683"/>
            <a:ext cx="2914051" cy="42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0095" y="5510435"/>
            <a:ext cx="2195758" cy="2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/>
          <p:nvPr/>
        </p:nvSpPr>
        <p:spPr>
          <a:xfrm>
            <a:off x="8822219" y="5468310"/>
            <a:ext cx="2394300" cy="365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10965494" y="5411060"/>
            <a:ext cx="229500" cy="256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8797284" y="1169002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5"/>
          <p:cNvSpPr/>
          <p:nvPr/>
        </p:nvSpPr>
        <p:spPr>
          <a:xfrm>
            <a:off x="8797284" y="1484577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>
            <a:off x="853200" y="3195832"/>
            <a:ext cx="6523200" cy="2511000"/>
          </a:xfrm>
          <a:prstGeom prst="rect">
            <a:avLst/>
          </a:prstGeom>
          <a:solidFill>
            <a:srgbClr val="F4FAFA"/>
          </a:solidFill>
          <a:ln w="12700" cap="flat" cmpd="sng">
            <a:solidFill>
              <a:srgbClr val="B2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lnSpc>
                <a:spcPct val="90000"/>
              </a:lnSpc>
              <a:spcAft>
                <a:spcPts val="0"/>
              </a:spcAft>
              <a:buClr>
                <a:srgbClr val="6787B7"/>
              </a:buClr>
              <a:buSzPts val="3600"/>
            </a:pPr>
            <a:r>
              <a:rPr lang="en-GB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Weighted gene co-expression network (WGCNA) 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248" name="Google Shape;248;p16"/>
          <p:cNvPicPr preferRelativeResize="0"/>
          <p:nvPr/>
        </p:nvPicPr>
        <p:blipFill rotWithShape="1">
          <a:blip r:embed="rId3">
            <a:alphaModFix/>
          </a:blip>
          <a:srcRect b="45957"/>
          <a:stretch/>
        </p:blipFill>
        <p:spPr>
          <a:xfrm>
            <a:off x="9127620" y="1122078"/>
            <a:ext cx="2613615" cy="1281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/>
        </p:nvSpPr>
        <p:spPr>
          <a:xfrm>
            <a:off x="642525" y="1146078"/>
            <a:ext cx="75747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GB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Characterize gene pairwise co-expression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gene correlation network is created using the Pearson correlation as a co-expression measure of a given gene across perturbations.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challenge: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 the Pearson correlation coefficient to arrive at a “relevant” network. Nodes should be connected only if they have a </a:t>
            </a:r>
            <a:r>
              <a:rPr lang="en-GB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</a:t>
            </a: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pairwise expression profile association.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 txBox="1"/>
          <p:nvPr/>
        </p:nvSpPr>
        <p:spPr>
          <a:xfrm>
            <a:off x="1048881" y="6114961"/>
            <a:ext cx="298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Zhang, B., &amp; Horvath, S. (2005).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6"/>
          <p:cNvSpPr/>
          <p:nvPr/>
        </p:nvSpPr>
        <p:spPr>
          <a:xfrm>
            <a:off x="8810615" y="1187724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8810615" y="1503299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810615" y="1818874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8810615" y="2109669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966496" y="3289883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6"/>
          <p:cNvSpPr txBox="1"/>
          <p:nvPr/>
        </p:nvSpPr>
        <p:spPr>
          <a:xfrm>
            <a:off x="1274534" y="3283899"/>
            <a:ext cx="527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the AF parameters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6"/>
          <p:cNvSpPr txBox="1"/>
          <p:nvPr/>
        </p:nvSpPr>
        <p:spPr>
          <a:xfrm>
            <a:off x="1274525" y="3541282"/>
            <a:ext cx="5701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soft thresholding)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Criteria: select the threshold that maximize the </a:t>
            </a:r>
            <a:r>
              <a:rPr lang="en-GB" sz="1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scale-free topology criterion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while maintaining a high mean number of connections.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6"/>
          <p:cNvSpPr txBox="1"/>
          <p:nvPr/>
        </p:nvSpPr>
        <p:spPr>
          <a:xfrm>
            <a:off x="1274534" y="4588779"/>
            <a:ext cx="30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2" name="Google Shape;2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703" y="4361380"/>
            <a:ext cx="2792472" cy="2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6"/>
          <p:cNvSpPr txBox="1"/>
          <p:nvPr/>
        </p:nvSpPr>
        <p:spPr>
          <a:xfrm>
            <a:off x="1274600" y="4111282"/>
            <a:ext cx="29091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scale-free network: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degree of distribution follows a power law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6"/>
          <p:cNvSpPr txBox="1"/>
          <p:nvPr/>
        </p:nvSpPr>
        <p:spPr>
          <a:xfrm>
            <a:off x="1223400" y="4727482"/>
            <a:ext cx="57528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commonness of vertices with a degree greatly higher than average (hubs)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connection → robustness to failures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5488" y="5358769"/>
            <a:ext cx="1528776" cy="17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6"/>
          <p:cNvSpPr/>
          <p:nvPr/>
        </p:nvSpPr>
        <p:spPr>
          <a:xfrm>
            <a:off x="8810615" y="1818874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8810615" y="1187724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6"/>
          <p:cNvSpPr/>
          <p:nvPr/>
        </p:nvSpPr>
        <p:spPr>
          <a:xfrm>
            <a:off x="8810615" y="1503299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1179650" y="5277282"/>
            <a:ext cx="29091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Practically:    R</a:t>
            </a:r>
            <a:r>
              <a:rPr lang="en-GB" sz="12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&gt;.8 for the regression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8974425" y="5082882"/>
            <a:ext cx="1838400" cy="558300"/>
          </a:xfrm>
          <a:prstGeom prst="rect">
            <a:avLst/>
          </a:prstGeom>
          <a:solidFill>
            <a:srgbClr val="F4FAFA"/>
          </a:solidFill>
          <a:ln w="12700" cap="flat" cmpd="sng">
            <a:solidFill>
              <a:srgbClr val="B2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9094725" y="5082882"/>
            <a:ext cx="17181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Result: an </a:t>
            </a:r>
            <a:r>
              <a:rPr lang="en-GB" sz="1200" b="1" dirty="0">
                <a:latin typeface="Courier New"/>
                <a:ea typeface="Courier New"/>
                <a:cs typeface="Courier New"/>
                <a:sym typeface="Courier New"/>
              </a:rPr>
              <a:t>adjacency matrix A</a:t>
            </a:r>
            <a:endParaRPr sz="12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2" name="Google Shape;27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0300" y="2926332"/>
            <a:ext cx="3480987" cy="191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"/>
          <p:cNvSpPr/>
          <p:nvPr/>
        </p:nvSpPr>
        <p:spPr>
          <a:xfrm>
            <a:off x="853200" y="3195832"/>
            <a:ext cx="6523200" cy="2511000"/>
          </a:xfrm>
          <a:prstGeom prst="rect">
            <a:avLst/>
          </a:prstGeom>
          <a:solidFill>
            <a:srgbClr val="F4FAFA"/>
          </a:solidFill>
          <a:ln w="12700" cap="flat" cmpd="sng">
            <a:solidFill>
              <a:srgbClr val="B2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6787B7"/>
              </a:buClr>
              <a:buSzPts val="3600"/>
            </a:pPr>
            <a:r>
              <a:rPr lang="en-GB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Weighted gene co-expression network (WGCNA) 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281" name="Google Shape;281;p17"/>
          <p:cNvPicPr preferRelativeResize="0"/>
          <p:nvPr/>
        </p:nvPicPr>
        <p:blipFill rotWithShape="1">
          <a:blip r:embed="rId3">
            <a:alphaModFix/>
          </a:blip>
          <a:srcRect b="45957"/>
          <a:stretch/>
        </p:blipFill>
        <p:spPr>
          <a:xfrm>
            <a:off x="9127620" y="1122078"/>
            <a:ext cx="2613615" cy="128195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7"/>
          <p:cNvSpPr txBox="1"/>
          <p:nvPr/>
        </p:nvSpPr>
        <p:spPr>
          <a:xfrm>
            <a:off x="642525" y="1146078"/>
            <a:ext cx="75747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GB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Characterize gene pairwise co-expression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gene correlation network is created using the Pearson correlation as a co-expression measure of a given gene across perturbations.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challenge: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 the Pearson correlation coefficient to arrive at a “relevant” network. Nodes should be connected only if they have a </a:t>
            </a:r>
            <a:r>
              <a:rPr lang="en-GB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</a:t>
            </a: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pairwise expression profile association.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7"/>
          <p:cNvSpPr txBox="1"/>
          <p:nvPr/>
        </p:nvSpPr>
        <p:spPr>
          <a:xfrm>
            <a:off x="1048881" y="6114961"/>
            <a:ext cx="298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Zhang, B., &amp; Horvath, S. (2005).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8810615" y="1187724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8810615" y="1503299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7"/>
          <p:cNvSpPr/>
          <p:nvPr/>
        </p:nvSpPr>
        <p:spPr>
          <a:xfrm>
            <a:off x="8810615" y="1818874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8810615" y="2109669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966496" y="3289883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7"/>
          <p:cNvSpPr txBox="1"/>
          <p:nvPr/>
        </p:nvSpPr>
        <p:spPr>
          <a:xfrm>
            <a:off x="1274534" y="3283899"/>
            <a:ext cx="527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 measure of Node Dissimilarity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7"/>
          <p:cNvSpPr txBox="1"/>
          <p:nvPr/>
        </p:nvSpPr>
        <p:spPr>
          <a:xfrm>
            <a:off x="1274525" y="3541282"/>
            <a:ext cx="5701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7"/>
          <p:cNvSpPr txBox="1"/>
          <p:nvPr/>
        </p:nvSpPr>
        <p:spPr>
          <a:xfrm>
            <a:off x="1274534" y="4588779"/>
            <a:ext cx="30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8810615" y="1818874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8810615" y="2109669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8810615" y="1187724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8810615" y="1503299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1283625" y="3484607"/>
            <a:ext cx="4002900" cy="1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Mostly used the Topological Overlap Measure, that reflects nodes relative interconnectedness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431" y="3585680"/>
            <a:ext cx="1689894" cy="2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512" y="4161307"/>
            <a:ext cx="2315025" cy="4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1100" y="4167063"/>
            <a:ext cx="898200" cy="30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1100" y="4482407"/>
            <a:ext cx="700560" cy="3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/>
        </p:nvSpPr>
        <p:spPr>
          <a:xfrm>
            <a:off x="1375500" y="4846982"/>
            <a:ext cx="5902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The dissimilarity counterpart, </a:t>
            </a:r>
            <a:r>
              <a:rPr lang="en-GB" sz="1200" b="1">
                <a:latin typeface="Courier New"/>
                <a:ea typeface="Courier New"/>
                <a:cs typeface="Courier New"/>
                <a:sym typeface="Courier New"/>
              </a:rPr>
              <a:t>TOM-based dissimilarity</a:t>
            </a: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 is used for following steps: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7300" y="5295007"/>
            <a:ext cx="1099798" cy="2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91" grpId="0" animBg="1"/>
      <p:bldP spid="292" grpId="0"/>
      <p:bldP spid="293" grpId="0"/>
      <p:bldP spid="294" grpId="0"/>
      <p:bldP spid="299" grpId="0"/>
      <p:bldP spid="30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/>
          <p:nvPr/>
        </p:nvSpPr>
        <p:spPr>
          <a:xfrm>
            <a:off x="542109" y="1214090"/>
            <a:ext cx="6523200" cy="2109900"/>
          </a:xfrm>
          <a:prstGeom prst="rect">
            <a:avLst/>
          </a:prstGeom>
          <a:solidFill>
            <a:srgbClr val="F4FAFA"/>
          </a:solidFill>
          <a:ln w="12700" cap="flat" cmpd="sng">
            <a:solidFill>
              <a:srgbClr val="B2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lnSpc>
                <a:spcPct val="90000"/>
              </a:lnSpc>
              <a:spcAft>
                <a:spcPts val="0"/>
              </a:spcAft>
              <a:buClr>
                <a:srgbClr val="6787B7"/>
              </a:buClr>
              <a:buSzPts val="3600"/>
            </a:pPr>
            <a:r>
              <a:rPr lang="en-GB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Weighted gene co-expression network (WGCNA) 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314" name="Google Shape;314;p18"/>
          <p:cNvPicPr preferRelativeResize="0"/>
          <p:nvPr/>
        </p:nvPicPr>
        <p:blipFill rotWithShape="1">
          <a:blip r:embed="rId3">
            <a:alphaModFix/>
          </a:blip>
          <a:srcRect t="55884"/>
          <a:stretch/>
        </p:blipFill>
        <p:spPr>
          <a:xfrm>
            <a:off x="9027209" y="1256092"/>
            <a:ext cx="2613600" cy="10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8"/>
          <p:cNvSpPr txBox="1"/>
          <p:nvPr/>
        </p:nvSpPr>
        <p:spPr>
          <a:xfrm>
            <a:off x="523584" y="5608815"/>
            <a:ext cx="468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Zhang, B., &amp; Horvath, S. (2005), 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Langfelder, P., Zhang, B. &amp; Horvath, S. (2008)</a:t>
            </a:r>
            <a:r>
              <a:rPr lang="en-GB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8"/>
          <p:cNvSpPr/>
          <p:nvPr/>
        </p:nvSpPr>
        <p:spPr>
          <a:xfrm>
            <a:off x="8710199" y="1256082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8710199" y="1571657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8710199" y="1887232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655405" y="1308141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963443" y="1302157"/>
            <a:ext cx="527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Network Modules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963434" y="1559540"/>
            <a:ext cx="5701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963443" y="2607037"/>
            <a:ext cx="30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8710199" y="1256082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972534" y="1502865"/>
            <a:ext cx="5995200" cy="1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Network modules = groups of genes whose expression profiles are highly correlated across the samples = groups of nodes with high topological overlap.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Two step: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Average hierarchical clustering coupled with the TOM-based dissimilarity d</a:t>
            </a:r>
            <a:r>
              <a:rPr lang="en-GB" sz="1200" baseline="300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GB" sz="1200" baseline="-25000">
                <a:latin typeface="Calibri"/>
                <a:ea typeface="Calibri"/>
                <a:cs typeface="Calibri"/>
                <a:sym typeface="Calibri"/>
              </a:rPr>
              <a:t>ij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Cut the dendogram branches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lphaL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constant height cutoff value (suboptimal on complex trees)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lphaL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Dynamic Tree Cut (R package): two-step definition of clusters that improves detection outlying members of each cluster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0359" y="2454968"/>
            <a:ext cx="2711496" cy="3409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/>
          <p:nvPr/>
        </p:nvSpPr>
        <p:spPr>
          <a:xfrm>
            <a:off x="576943" y="1137590"/>
            <a:ext cx="6523200" cy="2109900"/>
          </a:xfrm>
          <a:prstGeom prst="rect">
            <a:avLst/>
          </a:prstGeom>
          <a:solidFill>
            <a:srgbClr val="F4FAFA"/>
          </a:solidFill>
          <a:ln w="12700" cap="flat" cmpd="sng">
            <a:solidFill>
              <a:srgbClr val="B2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6787B7"/>
              </a:buClr>
              <a:buSzPts val="3600"/>
            </a:pPr>
            <a:r>
              <a:rPr lang="en-GB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Weighted gene co-expression network (WGCNA) 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337" name="Google Shape;337;p19"/>
          <p:cNvPicPr preferRelativeResize="0"/>
          <p:nvPr/>
        </p:nvPicPr>
        <p:blipFill rotWithShape="1">
          <a:blip r:embed="rId3">
            <a:alphaModFix/>
          </a:blip>
          <a:srcRect t="55884"/>
          <a:stretch/>
        </p:blipFill>
        <p:spPr>
          <a:xfrm>
            <a:off x="9062043" y="1179592"/>
            <a:ext cx="2613600" cy="10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9"/>
          <p:cNvSpPr txBox="1"/>
          <p:nvPr/>
        </p:nvSpPr>
        <p:spPr>
          <a:xfrm>
            <a:off x="558418" y="5532315"/>
            <a:ext cx="468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Zhang, B., &amp; Horvath, S. (2005), 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Langfelder, P., Zhang, B. &amp; Horvath, S. (2008)</a:t>
            </a:r>
            <a:r>
              <a:rPr lang="en-GB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9"/>
          <p:cNvSpPr/>
          <p:nvPr/>
        </p:nvSpPr>
        <p:spPr>
          <a:xfrm>
            <a:off x="8745033" y="1179582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9"/>
          <p:cNvSpPr/>
          <p:nvPr/>
        </p:nvSpPr>
        <p:spPr>
          <a:xfrm>
            <a:off x="8745033" y="1495157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9"/>
          <p:cNvSpPr/>
          <p:nvPr/>
        </p:nvSpPr>
        <p:spPr>
          <a:xfrm>
            <a:off x="8745033" y="1810732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9"/>
          <p:cNvSpPr/>
          <p:nvPr/>
        </p:nvSpPr>
        <p:spPr>
          <a:xfrm>
            <a:off x="690239" y="1231641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998277" y="1225657"/>
            <a:ext cx="527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Network Modules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998268" y="1483040"/>
            <a:ext cx="5701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98277" y="2530537"/>
            <a:ext cx="30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19"/>
          <p:cNvSpPr/>
          <p:nvPr/>
        </p:nvSpPr>
        <p:spPr>
          <a:xfrm>
            <a:off x="8745033" y="1179582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9"/>
          <p:cNvSpPr/>
          <p:nvPr/>
        </p:nvSpPr>
        <p:spPr>
          <a:xfrm>
            <a:off x="8745033" y="1495157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1007368" y="1426365"/>
            <a:ext cx="5995200" cy="1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Network modules = groups of genes whose expression profiles are highly correlated across the samples = groups of nodes with high topological overlap.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Two step: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Average hierarchical clustering coupled with the TOM-based dissimilarity d</a:t>
            </a:r>
            <a:r>
              <a:rPr lang="en-GB" sz="1200" baseline="300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GB" sz="1200" baseline="-25000">
                <a:latin typeface="Calibri"/>
                <a:ea typeface="Calibri"/>
                <a:cs typeface="Calibri"/>
                <a:sym typeface="Calibri"/>
              </a:rPr>
              <a:t>ij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Cut the dendogram branches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lphaL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constant height cutoff value (suboptimal on complex trees)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lphaL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Dynamic Tree Cut (R package): two-step definition of clusters that improves detection outlying members of each cluster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576943" y="3347390"/>
            <a:ext cx="6523200" cy="2109900"/>
          </a:xfrm>
          <a:prstGeom prst="rect">
            <a:avLst/>
          </a:prstGeom>
          <a:solidFill>
            <a:srgbClr val="F4FAFA"/>
          </a:solidFill>
          <a:ln w="12700" cap="flat" cmpd="sng">
            <a:solidFill>
              <a:srgbClr val="B2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690239" y="3441441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/>
          <p:cNvSpPr txBox="1"/>
          <p:nvPr/>
        </p:nvSpPr>
        <p:spPr>
          <a:xfrm>
            <a:off x="998277" y="3435457"/>
            <a:ext cx="527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 Network concepts to Each Other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9"/>
          <p:cNvSpPr txBox="1"/>
          <p:nvPr/>
        </p:nvSpPr>
        <p:spPr>
          <a:xfrm>
            <a:off x="1007368" y="3712365"/>
            <a:ext cx="5995200" cy="1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Quantify the “importance” of a modules for a certain condition: calculate the </a:t>
            </a:r>
            <a:r>
              <a:rPr lang="en-GB" sz="1200" b="1" i="1" dirty="0">
                <a:latin typeface="Calibri"/>
                <a:ea typeface="Calibri"/>
                <a:cs typeface="Calibri"/>
                <a:sym typeface="Calibri"/>
              </a:rPr>
              <a:t>module eigengene scores</a:t>
            </a:r>
            <a:endParaRPr sz="1200" b="1" i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Obtained by applying the Singular Value Decomposition to the module expression matrix: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318" y="4508640"/>
            <a:ext cx="18720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9"/>
          <p:cNvSpPr txBox="1"/>
          <p:nvPr/>
        </p:nvSpPr>
        <p:spPr>
          <a:xfrm>
            <a:off x="1250168" y="4690140"/>
            <a:ext cx="10674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Gene expression matrix of module I</a:t>
            </a:r>
            <a:endParaRPr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9"/>
          <p:cNvSpPr txBox="1"/>
          <p:nvPr/>
        </p:nvSpPr>
        <p:spPr>
          <a:xfrm>
            <a:off x="2569168" y="4766340"/>
            <a:ext cx="12993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 genes in the module</a:t>
            </a:r>
            <a:endParaRPr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 samples/conditions</a:t>
            </a:r>
            <a:endParaRPr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335" y="4678390"/>
            <a:ext cx="992083" cy="29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19"/>
          <p:cNvCxnSpPr/>
          <p:nvPr/>
        </p:nvCxnSpPr>
        <p:spPr>
          <a:xfrm>
            <a:off x="4074593" y="4675415"/>
            <a:ext cx="680100" cy="22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Google Shape;361;p19"/>
          <p:cNvSpPr txBox="1"/>
          <p:nvPr/>
        </p:nvSpPr>
        <p:spPr>
          <a:xfrm>
            <a:off x="4841143" y="4942390"/>
            <a:ext cx="15378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1st principal component (in terms of PCA)</a:t>
            </a:r>
            <a:endParaRPr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3981" y="2441890"/>
            <a:ext cx="4695188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2272" y="2377787"/>
            <a:ext cx="2587893" cy="15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45238" y="4171335"/>
            <a:ext cx="3669525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/>
          <p:nvPr/>
        </p:nvSpPr>
        <p:spPr>
          <a:xfrm>
            <a:off x="620486" y="1074753"/>
            <a:ext cx="6523200" cy="2109900"/>
          </a:xfrm>
          <a:prstGeom prst="rect">
            <a:avLst/>
          </a:prstGeom>
          <a:solidFill>
            <a:srgbClr val="F4FAFA"/>
          </a:solidFill>
          <a:ln w="12700" cap="flat" cmpd="sng">
            <a:solidFill>
              <a:srgbClr val="B2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lnSpc>
                <a:spcPct val="90000"/>
              </a:lnSpc>
              <a:spcAft>
                <a:spcPts val="0"/>
              </a:spcAft>
              <a:buClr>
                <a:srgbClr val="6787B7"/>
              </a:buClr>
              <a:buSzPts val="3600"/>
            </a:pPr>
            <a:r>
              <a:rPr lang="en-GB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Weighted gene co-expression network (WGCNA) 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373" name="Google Shape;373;p20"/>
          <p:cNvPicPr preferRelativeResize="0"/>
          <p:nvPr/>
        </p:nvPicPr>
        <p:blipFill rotWithShape="1">
          <a:blip r:embed="rId3">
            <a:alphaModFix/>
          </a:blip>
          <a:srcRect t="55884"/>
          <a:stretch/>
        </p:blipFill>
        <p:spPr>
          <a:xfrm>
            <a:off x="9105586" y="1116755"/>
            <a:ext cx="2613600" cy="10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0"/>
          <p:cNvSpPr txBox="1"/>
          <p:nvPr/>
        </p:nvSpPr>
        <p:spPr>
          <a:xfrm>
            <a:off x="601961" y="5469478"/>
            <a:ext cx="468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GB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Zhang, B., &amp; Horvath, S. (2005),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Langfelder, P., Zhang, B. &amp; Horvath, S. (2008)</a:t>
            </a:r>
            <a:r>
              <a:rPr lang="en-GB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0"/>
          <p:cNvSpPr/>
          <p:nvPr/>
        </p:nvSpPr>
        <p:spPr>
          <a:xfrm>
            <a:off x="8788576" y="111674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0"/>
          <p:cNvSpPr/>
          <p:nvPr/>
        </p:nvSpPr>
        <p:spPr>
          <a:xfrm>
            <a:off x="8788576" y="1432320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0"/>
          <p:cNvSpPr/>
          <p:nvPr/>
        </p:nvSpPr>
        <p:spPr>
          <a:xfrm>
            <a:off x="8788576" y="174789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0"/>
          <p:cNvSpPr/>
          <p:nvPr/>
        </p:nvSpPr>
        <p:spPr>
          <a:xfrm>
            <a:off x="733782" y="1168804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0"/>
          <p:cNvSpPr txBox="1"/>
          <p:nvPr/>
        </p:nvSpPr>
        <p:spPr>
          <a:xfrm>
            <a:off x="1041820" y="1162820"/>
            <a:ext cx="527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Network Modules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0"/>
          <p:cNvSpPr txBox="1"/>
          <p:nvPr/>
        </p:nvSpPr>
        <p:spPr>
          <a:xfrm>
            <a:off x="1041811" y="1420203"/>
            <a:ext cx="5701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0"/>
          <p:cNvSpPr txBox="1"/>
          <p:nvPr/>
        </p:nvSpPr>
        <p:spPr>
          <a:xfrm>
            <a:off x="1041820" y="2467700"/>
            <a:ext cx="30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5" name="Google Shape;385;p20"/>
          <p:cNvSpPr/>
          <p:nvPr/>
        </p:nvSpPr>
        <p:spPr>
          <a:xfrm>
            <a:off x="8788576" y="111674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0"/>
          <p:cNvSpPr/>
          <p:nvPr/>
        </p:nvSpPr>
        <p:spPr>
          <a:xfrm>
            <a:off x="8788576" y="1432320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0"/>
          <p:cNvSpPr txBox="1"/>
          <p:nvPr/>
        </p:nvSpPr>
        <p:spPr>
          <a:xfrm>
            <a:off x="1050911" y="1363528"/>
            <a:ext cx="5995200" cy="1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Network modules = groups of genes whose expression profiles are highly correlated across the samples = groups of nodes with high topological overlap.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Two step: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Average hierarchical clustering coupled with the TOM-based dissimilarity d</a:t>
            </a:r>
            <a:r>
              <a:rPr lang="en-GB" sz="1200" baseline="300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GB" sz="1200" baseline="-25000">
                <a:latin typeface="Calibri"/>
                <a:ea typeface="Calibri"/>
                <a:cs typeface="Calibri"/>
                <a:sym typeface="Calibri"/>
              </a:rPr>
              <a:t>ij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Cut the dendogram branches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lphaL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constant height cutoff value (suboptimal on complex trees)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lphaLcPeriod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Dynamic Tree Cut (R package): two-step definition of clusters that improves detection outlying members of each cluster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0"/>
          <p:cNvSpPr/>
          <p:nvPr/>
        </p:nvSpPr>
        <p:spPr>
          <a:xfrm>
            <a:off x="620486" y="3284553"/>
            <a:ext cx="6523200" cy="2109900"/>
          </a:xfrm>
          <a:prstGeom prst="rect">
            <a:avLst/>
          </a:prstGeom>
          <a:solidFill>
            <a:srgbClr val="F4FAFA"/>
          </a:solidFill>
          <a:ln w="12700" cap="flat" cmpd="sng">
            <a:solidFill>
              <a:srgbClr val="B2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0"/>
          <p:cNvSpPr/>
          <p:nvPr/>
        </p:nvSpPr>
        <p:spPr>
          <a:xfrm>
            <a:off x="733782" y="3378604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0"/>
          <p:cNvSpPr txBox="1"/>
          <p:nvPr/>
        </p:nvSpPr>
        <p:spPr>
          <a:xfrm>
            <a:off x="1041820" y="3372620"/>
            <a:ext cx="527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 Network concepts to Each Other</a:t>
            </a:r>
            <a:endParaRPr sz="12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0"/>
          <p:cNvSpPr txBox="1"/>
          <p:nvPr/>
        </p:nvSpPr>
        <p:spPr>
          <a:xfrm>
            <a:off x="1050911" y="3649528"/>
            <a:ext cx="5995200" cy="1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Quantify the “importance” of a modules for a certain condition: calculate the </a:t>
            </a:r>
            <a:r>
              <a:rPr lang="en-GB" sz="1200" b="1" i="1">
                <a:latin typeface="Calibri"/>
                <a:ea typeface="Calibri"/>
                <a:cs typeface="Calibri"/>
                <a:sym typeface="Calibri"/>
              </a:rPr>
              <a:t>module eigengene scores</a:t>
            </a:r>
            <a:endParaRPr sz="12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Obtained by applying the Singular Value Decomposition to the module expression matrix: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861" y="4445803"/>
            <a:ext cx="18720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0"/>
          <p:cNvSpPr txBox="1"/>
          <p:nvPr/>
        </p:nvSpPr>
        <p:spPr>
          <a:xfrm>
            <a:off x="1293711" y="4627303"/>
            <a:ext cx="10674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Gene expression matrix of module I</a:t>
            </a:r>
            <a:endParaRPr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0"/>
          <p:cNvSpPr txBox="1"/>
          <p:nvPr/>
        </p:nvSpPr>
        <p:spPr>
          <a:xfrm>
            <a:off x="2612711" y="4703503"/>
            <a:ext cx="12993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 genes in the module</a:t>
            </a:r>
            <a:endParaRPr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 samples/conditions</a:t>
            </a:r>
            <a:endParaRPr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878" y="4615553"/>
            <a:ext cx="992083" cy="29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20"/>
          <p:cNvCxnSpPr/>
          <p:nvPr/>
        </p:nvCxnSpPr>
        <p:spPr>
          <a:xfrm>
            <a:off x="4118136" y="4612578"/>
            <a:ext cx="680100" cy="22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0"/>
          <p:cNvSpPr txBox="1"/>
          <p:nvPr/>
        </p:nvSpPr>
        <p:spPr>
          <a:xfrm>
            <a:off x="4884686" y="4879553"/>
            <a:ext cx="15378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1st principal component (in terms of PCA)</a:t>
            </a:r>
            <a:endParaRPr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8788576" y="174789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0"/>
          <p:cNvSpPr/>
          <p:nvPr/>
        </p:nvSpPr>
        <p:spPr>
          <a:xfrm>
            <a:off x="7290811" y="2335903"/>
            <a:ext cx="4428300" cy="3058500"/>
          </a:xfrm>
          <a:prstGeom prst="rect">
            <a:avLst/>
          </a:prstGeom>
          <a:solidFill>
            <a:srgbClr val="F4FAFA"/>
          </a:solidFill>
          <a:ln w="12700" cap="flat" cmpd="sng">
            <a:solidFill>
              <a:srgbClr val="B2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7404107" y="2429954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0"/>
          <p:cNvSpPr txBox="1"/>
          <p:nvPr/>
        </p:nvSpPr>
        <p:spPr>
          <a:xfrm>
            <a:off x="7712139" y="2423978"/>
            <a:ext cx="374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 Network concepts to External Gene or Sample Information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0"/>
          <p:cNvSpPr txBox="1"/>
          <p:nvPr/>
        </p:nvSpPr>
        <p:spPr>
          <a:xfrm>
            <a:off x="7513411" y="2902328"/>
            <a:ext cx="3840600" cy="1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Gene level: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Functional enrichment (GO, KEGG..)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Transcription Factor enrichment and/or activity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Protein physical connections (Protein-Protein Interactions)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Sample information: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Pathology measurements and observations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Google Shape;64;p8"/>
          <p:cNvGrpSpPr/>
          <p:nvPr/>
        </p:nvGrpSpPr>
        <p:grpSpPr>
          <a:xfrm>
            <a:off x="1809792" y="6368911"/>
            <a:ext cx="898259" cy="397031"/>
            <a:chOff x="2597528" y="6032063"/>
            <a:chExt cx="1843593" cy="814868"/>
          </a:xfrm>
        </p:grpSpPr>
        <p:sp>
          <p:nvSpPr>
            <p:cNvPr id="36" name="Google Shape;65;p8"/>
            <p:cNvSpPr/>
            <p:nvPr/>
          </p:nvSpPr>
          <p:spPr>
            <a:xfrm>
              <a:off x="2597921" y="6033331"/>
              <a:ext cx="1843200" cy="81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" name="Google Shape;66;p8" descr="https://about.openlibhums.org/wp-content/uploads/2016/01/universiteit-leiden-logo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97528" y="6032063"/>
              <a:ext cx="1843593" cy="8148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6787B7"/>
              </a:buClr>
              <a:buSzPts val="3600"/>
            </a:pPr>
            <a:r>
              <a:rPr lang="en-GB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Weighted gene co-expression network (WGCNA) 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373" name="Google Shape;373;p20"/>
          <p:cNvPicPr preferRelativeResize="0"/>
          <p:nvPr/>
        </p:nvPicPr>
        <p:blipFill rotWithShape="1">
          <a:blip r:embed="rId3">
            <a:alphaModFix/>
          </a:blip>
          <a:srcRect t="55884"/>
          <a:stretch/>
        </p:blipFill>
        <p:spPr>
          <a:xfrm>
            <a:off x="9105586" y="1116755"/>
            <a:ext cx="2613600" cy="10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0"/>
          <p:cNvSpPr/>
          <p:nvPr/>
        </p:nvSpPr>
        <p:spPr>
          <a:xfrm>
            <a:off x="8788576" y="111674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0"/>
          <p:cNvSpPr/>
          <p:nvPr/>
        </p:nvSpPr>
        <p:spPr>
          <a:xfrm>
            <a:off x="8788576" y="1432320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0"/>
          <p:cNvSpPr/>
          <p:nvPr/>
        </p:nvSpPr>
        <p:spPr>
          <a:xfrm>
            <a:off x="8788576" y="174789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0"/>
          <p:cNvSpPr/>
          <p:nvPr/>
        </p:nvSpPr>
        <p:spPr>
          <a:xfrm>
            <a:off x="8788576" y="111674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0"/>
          <p:cNvSpPr/>
          <p:nvPr/>
        </p:nvSpPr>
        <p:spPr>
          <a:xfrm>
            <a:off x="8788576" y="1432320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8788576" y="174789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558288" y="935780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 b="0" i="0" u="none" strike="noStrike" cap="none" dirty="0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0"/>
          <p:cNvSpPr txBox="1"/>
          <p:nvPr/>
        </p:nvSpPr>
        <p:spPr>
          <a:xfrm>
            <a:off x="866320" y="929804"/>
            <a:ext cx="374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networks</a:t>
            </a:r>
            <a:endParaRPr sz="12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98;p20">
            <a:extLst>
              <a:ext uri="{FF2B5EF4-FFF2-40B4-BE49-F238E27FC236}">
                <a16:creationId xmlns:a16="http://schemas.microsoft.com/office/drawing/2014/main" id="{ECD00118-6E94-481C-996F-0783F283AACE}"/>
              </a:ext>
            </a:extLst>
          </p:cNvPr>
          <p:cNvSpPr/>
          <p:nvPr/>
        </p:nvSpPr>
        <p:spPr>
          <a:xfrm>
            <a:off x="8799887" y="2163231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70A627-0EF8-4FD7-A362-9E6FA91E3021}"/>
              </a:ext>
            </a:extLst>
          </p:cNvPr>
          <p:cNvSpPr/>
          <p:nvPr/>
        </p:nvSpPr>
        <p:spPr>
          <a:xfrm>
            <a:off x="9144000" y="2144114"/>
            <a:ext cx="1828800" cy="308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Compare networks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B34A64-4B38-4743-A3C1-27A27FF532AF}"/>
              </a:ext>
            </a:extLst>
          </p:cNvPr>
          <p:cNvGraphicFramePr>
            <a:graphicFrameLocks noGrp="1"/>
          </p:cNvGraphicFramePr>
          <p:nvPr/>
        </p:nvGraphicFramePr>
        <p:xfrm>
          <a:off x="712338" y="2239383"/>
          <a:ext cx="6482281" cy="3501530"/>
        </p:xfrm>
        <a:graphic>
          <a:graphicData uri="http://schemas.openxmlformats.org/drawingml/2006/table">
            <a:tbl>
              <a:tblPr/>
              <a:tblGrid>
                <a:gridCol w="3132499">
                  <a:extLst>
                    <a:ext uri="{9D8B030D-6E8A-4147-A177-3AD203B41FA5}">
                      <a16:colId xmlns:a16="http://schemas.microsoft.com/office/drawing/2014/main" val="3522491835"/>
                    </a:ext>
                  </a:extLst>
                </a:gridCol>
                <a:gridCol w="3349782">
                  <a:extLst>
                    <a:ext uri="{9D8B030D-6E8A-4147-A177-3AD203B41FA5}">
                      <a16:colId xmlns:a16="http://schemas.microsoft.com/office/drawing/2014/main" val="2403841137"/>
                    </a:ext>
                  </a:extLst>
                </a:gridCol>
              </a:tblGrid>
              <a:tr h="389526">
                <a:tc>
                  <a:txBody>
                    <a:bodyPr/>
                    <a:lstStyle/>
                    <a:p>
                      <a:pPr algn="ctr" fontAlgn="base"/>
                      <a:r>
                        <a:rPr lang="en-IE" sz="15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Cross-tabulation based statistics</a:t>
                      </a:r>
                      <a:r>
                        <a:rPr lang="en-IE" sz="15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E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E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based statistics</a:t>
                      </a:r>
                      <a:r>
                        <a:rPr lang="en-IE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E" sz="1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24643"/>
                  </a:ext>
                </a:extLst>
              </a:tr>
              <a:tr h="4920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require independent module detection in test and reference sets</a:t>
                      </a:r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 module detection not required</a:t>
                      </a:r>
                      <a:r>
                        <a:rPr lang="en-US" sz="1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528551"/>
                  </a:ext>
                </a:extLst>
              </a:tr>
              <a:tr h="34852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strict, cannot detect strong non-preservation:</a:t>
                      </a:r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every module in the reference network:</a:t>
                      </a:r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 anchor="b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190589"/>
                  </a:ext>
                </a:extLst>
              </a:tr>
              <a:tr h="6355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‘the module cannot be found irrespective of the parameters settings of the module detection procedures’</a:t>
                      </a:r>
                      <a:r>
                        <a:rPr lang="en-US" sz="1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+mj-lt"/>
                        <a:buAutoNum type="arabicPeriod"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Density based: do modules nodes remain highly connected in the test network?</a:t>
                      </a:r>
                      <a:r>
                        <a:rPr lang="en-US" sz="1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815579"/>
                  </a:ext>
                </a:extLst>
              </a:tr>
              <a:tr h="492033">
                <a:tc>
                  <a:txBody>
                    <a:bodyPr/>
                    <a:lstStyle/>
                    <a:p>
                      <a:pPr algn="l" fontAlgn="auto"/>
                      <a:r>
                        <a:rPr lang="it-IT" sz="1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+mj-lt"/>
                        <a:buAutoNum type="arabicPeriod" startAt="2"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Separability based: do network modules remain distinct from another in the test network?</a:t>
                      </a:r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0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907169"/>
                  </a:ext>
                </a:extLst>
              </a:tr>
              <a:tr h="779051">
                <a:tc>
                  <a:txBody>
                    <a:bodyPr/>
                    <a:lstStyle/>
                    <a:p>
                      <a:pPr algn="l" fontAlgn="auto"/>
                      <a:r>
                        <a:rPr lang="it-IT" sz="17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+mj-lt"/>
                        <a:buAutoNum type="arabicPeriod" startAt="3"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Connectivity based: is the connectivity pattern between the nodes in the ref network similar to that in test network?</a:t>
                      </a:r>
                      <a:r>
                        <a:rPr lang="en-US" sz="1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83969"/>
                  </a:ext>
                </a:extLst>
              </a:tr>
            </a:tbl>
          </a:graphicData>
        </a:graphic>
      </p:graphicFrame>
      <p:sp>
        <p:nvSpPr>
          <p:cNvPr id="32" name="CasellaDiTesto 20">
            <a:extLst>
              <a:ext uri="{FF2B5EF4-FFF2-40B4-BE49-F238E27FC236}">
                <a16:creationId xmlns:a16="http://schemas.microsoft.com/office/drawing/2014/main" id="{F1B0D27D-FCF2-4117-AC83-70060C075685}"/>
              </a:ext>
            </a:extLst>
          </p:cNvPr>
          <p:cNvSpPr txBox="1"/>
          <p:nvPr/>
        </p:nvSpPr>
        <p:spPr>
          <a:xfrm>
            <a:off x="1304716" y="1498555"/>
            <a:ext cx="1714930" cy="25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49" i="1" dirty="0" err="1"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 are networks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D75F453-E7AA-4867-9D6A-E33BD1ADB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31" t="12034" r="26667" b="23387"/>
          <a:stretch/>
        </p:blipFill>
        <p:spPr>
          <a:xfrm>
            <a:off x="558288" y="1693748"/>
            <a:ext cx="2415502" cy="16223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3F8EEC-7242-4D7B-9376-7D6D26125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93" t="15990" r="26111" b="22250"/>
          <a:stretch/>
        </p:blipFill>
        <p:spPr>
          <a:xfrm>
            <a:off x="419365" y="4451813"/>
            <a:ext cx="1390425" cy="13567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919BD44-0182-456D-A434-851EFCEF9C52}"/>
              </a:ext>
            </a:extLst>
          </p:cNvPr>
          <p:cNvSpPr txBox="1"/>
          <p:nvPr/>
        </p:nvSpPr>
        <p:spPr>
          <a:xfrm>
            <a:off x="563241" y="5775936"/>
            <a:ext cx="1102671" cy="43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99" dirty="0">
                <a:latin typeface="Calibri" panose="020F0502020204030204" pitchFamily="34" charset="0"/>
                <a:cs typeface="Calibri" panose="020F0502020204030204" pitchFamily="34" charset="0"/>
              </a:rPr>
              <a:t>Is the network less dense?</a:t>
            </a:r>
            <a:endParaRPr lang="nl-NL" sz="10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71A724D-008D-47C5-9C11-906816928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09" t="14479" r="27283" b="21250"/>
          <a:stretch/>
        </p:blipFill>
        <p:spPr>
          <a:xfrm>
            <a:off x="2291234" y="4451813"/>
            <a:ext cx="1456823" cy="142487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4DDCDC8-DD8D-48F7-9234-8129C54070D3}"/>
              </a:ext>
            </a:extLst>
          </p:cNvPr>
          <p:cNvSpPr txBox="1"/>
          <p:nvPr/>
        </p:nvSpPr>
        <p:spPr>
          <a:xfrm>
            <a:off x="2291234" y="5793390"/>
            <a:ext cx="1578779" cy="43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99" dirty="0">
                <a:latin typeface="Calibri" panose="020F0502020204030204" pitchFamily="34" charset="0"/>
                <a:cs typeface="Calibri" panose="020F0502020204030204" pitchFamily="34" charset="0"/>
              </a:rPr>
              <a:t>Different relationships between nodes?</a:t>
            </a:r>
            <a:endParaRPr lang="nl-NL" sz="10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F948CCE-DB29-49EC-B2C6-397756C7F834}"/>
              </a:ext>
            </a:extLst>
          </p:cNvPr>
          <p:cNvSpPr/>
          <p:nvPr/>
        </p:nvSpPr>
        <p:spPr>
          <a:xfrm>
            <a:off x="2067986" y="3498936"/>
            <a:ext cx="208162" cy="360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sellaDiTesto 19">
            <a:extLst>
              <a:ext uri="{FF2B5EF4-FFF2-40B4-BE49-F238E27FC236}">
                <a16:creationId xmlns:a16="http://schemas.microsoft.com/office/drawing/2014/main" id="{91A598CB-3862-43FC-8353-BAA6985FB47A}"/>
              </a:ext>
            </a:extLst>
          </p:cNvPr>
          <p:cNvSpPr txBox="1"/>
          <p:nvPr/>
        </p:nvSpPr>
        <p:spPr>
          <a:xfrm>
            <a:off x="1098237" y="4139876"/>
            <a:ext cx="2355822" cy="41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Can I </a:t>
            </a:r>
            <a:r>
              <a:rPr lang="it-IT" sz="1049" i="1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sz="1049" i="1" dirty="0" err="1"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 network </a:t>
            </a:r>
            <a:r>
              <a:rPr lang="it-IT" sz="1049" i="1" dirty="0" err="1">
                <a:latin typeface="Calibri" panose="020F0502020204030204" pitchFamily="34" charset="0"/>
                <a:cs typeface="Calibri" panose="020F0502020204030204" pitchFamily="34" charset="0"/>
              </a:rPr>
              <a:t>topology</a:t>
            </a:r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 in an </a:t>
            </a:r>
            <a:r>
              <a:rPr lang="it-IT" sz="1049" i="1" dirty="0" err="1"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 dataset?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BC560A-14D7-4EAF-911C-D4FDBEBB0298}"/>
              </a:ext>
            </a:extLst>
          </p:cNvPr>
          <p:cNvSpPr txBox="1"/>
          <p:nvPr/>
        </p:nvSpPr>
        <p:spPr>
          <a:xfrm>
            <a:off x="4771048" y="6410918"/>
            <a:ext cx="3801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</a:rPr>
              <a:t>Langfelder, P., et al., </a:t>
            </a:r>
            <a:r>
              <a:rPr lang="en-US" sz="1100" dirty="0" err="1">
                <a:solidFill>
                  <a:schemeClr val="bg1"/>
                </a:solidFill>
                <a:latin typeface="Calibri"/>
                <a:cs typeface="Calibri"/>
              </a:rPr>
              <a:t>PLoS</a:t>
            </a:r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</a:rPr>
              <a:t> </a:t>
            </a:r>
            <a:r>
              <a:rPr lang="en-US" sz="1100" dirty="0" err="1">
                <a:solidFill>
                  <a:schemeClr val="bg1"/>
                </a:solidFill>
                <a:latin typeface="Calibri"/>
                <a:cs typeface="Calibri"/>
              </a:rPr>
              <a:t>Comput</a:t>
            </a:r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</a:rPr>
              <a:t> Biol 7, 2011.​</a:t>
            </a:r>
          </a:p>
        </p:txBody>
      </p:sp>
      <p:sp>
        <p:nvSpPr>
          <p:cNvPr id="54" name="CustomShape 10">
            <a:extLst>
              <a:ext uri="{FF2B5EF4-FFF2-40B4-BE49-F238E27FC236}">
                <a16:creationId xmlns:a16="http://schemas.microsoft.com/office/drawing/2014/main" id="{E07DB719-7DDB-4EF2-8947-59A91A477E97}"/>
              </a:ext>
            </a:extLst>
          </p:cNvPr>
          <p:cNvSpPr/>
          <p:nvPr/>
        </p:nvSpPr>
        <p:spPr>
          <a:xfrm>
            <a:off x="7828993" y="2745466"/>
            <a:ext cx="4277282" cy="198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E" sz="1200" b="0" strike="noStrike" spc="-1" dirty="0">
                <a:uFill>
                  <a:solidFill>
                    <a:srgbClr val="FFFFFF"/>
                  </a:solidFill>
                </a:uFill>
                <a:ea typeface="DejaVu Sans"/>
              </a:rPr>
              <a:t>Typical values of module preservation statistics depend on many factors: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200" b="0" strike="noStrike" spc="-1" dirty="0">
                <a:uFill>
                  <a:solidFill>
                    <a:srgbClr val="FFFFFF"/>
                  </a:solidFill>
                </a:uFill>
                <a:ea typeface="DejaVu Sans"/>
              </a:rPr>
              <a:t>network size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200" b="0" strike="noStrike" spc="-1" dirty="0">
                <a:uFill>
                  <a:solidFill>
                    <a:srgbClr val="FFFFFF"/>
                  </a:solidFill>
                </a:uFill>
                <a:ea typeface="DejaVu Sans"/>
              </a:rPr>
              <a:t>module size</a:t>
            </a:r>
            <a:endParaRPr lang="en-IE" sz="1200" spc="-1" dirty="0"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200" b="0" strike="noStrike" spc="-1" dirty="0">
                <a:uFill>
                  <a:solidFill>
                    <a:srgbClr val="FFFFFF"/>
                  </a:solidFill>
                </a:uFill>
                <a:ea typeface="DejaVu Sans"/>
              </a:rPr>
              <a:t>number of observations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200" spc="-1" dirty="0">
                <a:uFill>
                  <a:solidFill>
                    <a:srgbClr val="FFFFFF"/>
                  </a:solidFill>
                </a:uFill>
              </a:rPr>
              <a:t>…</a:t>
            </a:r>
            <a:endParaRPr lang="en-IE" sz="1200" b="0" strike="noStrike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IE" sz="1200" b="0" strike="noStrike" spc="-1" dirty="0">
                <a:uFill>
                  <a:solidFill>
                    <a:srgbClr val="FFFFFF"/>
                  </a:solidFill>
                </a:uFill>
                <a:ea typeface="DejaVu Sans"/>
              </a:rPr>
              <a:t>Thus, instead of attempting to define thresholds for considering a preservation statistic significant, use </a:t>
            </a:r>
            <a:r>
              <a:rPr lang="en-IE" sz="1200" b="1" strike="noStrike" spc="-1" dirty="0">
                <a:uFill>
                  <a:solidFill>
                    <a:srgbClr val="FFFFFF"/>
                  </a:solidFill>
                </a:uFill>
                <a:ea typeface="DejaVu Sans"/>
              </a:rPr>
              <a:t>permutation tests</a:t>
            </a:r>
            <a:r>
              <a:rPr lang="en-IE" sz="1200" b="0" strike="noStrike" spc="-1" dirty="0">
                <a:uFill>
                  <a:solidFill>
                    <a:srgbClr val="FFFFFF"/>
                  </a:solidFill>
                </a:uFill>
                <a:ea typeface="DejaVu Sans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tangolo 10">
                <a:extLst>
                  <a:ext uri="{FF2B5EF4-FFF2-40B4-BE49-F238E27FC236}">
                    <a16:creationId xmlns:a16="http://schemas.microsoft.com/office/drawing/2014/main" id="{6C09BC82-88F9-4DF3-A625-FF6F047D6A42}"/>
                  </a:ext>
                </a:extLst>
              </p:cNvPr>
              <p:cNvSpPr/>
              <p:nvPr/>
            </p:nvSpPr>
            <p:spPr>
              <a:xfrm>
                <a:off x="8017488" y="4555158"/>
                <a:ext cx="3723807" cy="2167110"/>
              </a:xfrm>
              <a:prstGeom prst="rect">
                <a:avLst/>
              </a:prstGeom>
              <a:solidFill>
                <a:srgbClr val="B2D8D8">
                  <a:alpha val="50196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0">
                  <a:spcBef>
                    <a:spcPts val="600"/>
                  </a:spcBef>
                </a:pPr>
                <a:r>
                  <a:rPr lang="en-IE" sz="12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Randomly permute the module labels in the test network and calculate corresponding preservation statistics. </a:t>
                </a:r>
              </a:p>
              <a:p>
                <a:pPr lvl="0">
                  <a:spcBef>
                    <a:spcPts val="600"/>
                  </a:spcBef>
                </a:pPr>
                <a:r>
                  <a:rPr lang="en-IE" sz="12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This procedure is repeated </a:t>
                </a:r>
                <a:r>
                  <a:rPr lang="en-IE" sz="1200" i="1" spc="-1" dirty="0" err="1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nperm</a:t>
                </a:r>
                <a:r>
                  <a:rPr lang="en-IE" sz="12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 times.</a:t>
                </a:r>
              </a:p>
              <a:p>
                <a:pPr lvl="0">
                  <a:spcBef>
                    <a:spcPts val="600"/>
                  </a:spcBef>
                </a:pPr>
                <a:r>
                  <a:rPr lang="en-IE" sz="12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For each statistic labelled by index </a:t>
                </a:r>
                <a:r>
                  <a:rPr lang="en-IE" sz="1200" i="1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a</a:t>
                </a:r>
                <a:r>
                  <a:rPr lang="en-IE" sz="12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 it is calculated the mean and the standard deviation of the permuted values. </a:t>
                </a:r>
              </a:p>
              <a:p>
                <a:pPr lvl="0">
                  <a:spcBef>
                    <a:spcPts val="600"/>
                  </a:spcBef>
                </a:pPr>
                <a:r>
                  <a:rPr lang="en-IE" sz="12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Then </a:t>
                </a:r>
                <a:r>
                  <a:rPr lang="en-US" sz="12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defined the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it-IT" sz="12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2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 statistic:</a:t>
                </a:r>
              </a:p>
              <a:p>
                <a:pPr lvl="0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it-IT" sz="12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12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2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2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e>
                            <m:sub>
                              <m:r>
                                <a:rPr lang="it-IT" sz="12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12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12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sz="12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2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12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E" sz="12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5" name="Rettangolo 10">
                <a:extLst>
                  <a:ext uri="{FF2B5EF4-FFF2-40B4-BE49-F238E27FC236}">
                    <a16:creationId xmlns:a16="http://schemas.microsoft.com/office/drawing/2014/main" id="{6C09BC82-88F9-4DF3-A625-FF6F047D6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488" y="4555158"/>
                <a:ext cx="3723807" cy="2167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Down 55">
            <a:extLst>
              <a:ext uri="{FF2B5EF4-FFF2-40B4-BE49-F238E27FC236}">
                <a16:creationId xmlns:a16="http://schemas.microsoft.com/office/drawing/2014/main" id="{6414A363-74AF-466A-82B2-E6023FA59322}"/>
              </a:ext>
            </a:extLst>
          </p:cNvPr>
          <p:cNvSpPr/>
          <p:nvPr/>
        </p:nvSpPr>
        <p:spPr>
          <a:xfrm rot="16200000">
            <a:off x="7383511" y="3783474"/>
            <a:ext cx="208162" cy="360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F9606C6-8403-4808-8BD3-95F19A143640}"/>
              </a:ext>
            </a:extLst>
          </p:cNvPr>
          <p:cNvGraphicFramePr>
            <a:graphicFrameLocks noGrp="1"/>
          </p:cNvGraphicFramePr>
          <p:nvPr/>
        </p:nvGraphicFramePr>
        <p:xfrm>
          <a:off x="712338" y="2239383"/>
          <a:ext cx="6482281" cy="3501530"/>
        </p:xfrm>
        <a:graphic>
          <a:graphicData uri="http://schemas.openxmlformats.org/drawingml/2006/table">
            <a:tbl>
              <a:tblPr/>
              <a:tblGrid>
                <a:gridCol w="3132499">
                  <a:extLst>
                    <a:ext uri="{9D8B030D-6E8A-4147-A177-3AD203B41FA5}">
                      <a16:colId xmlns:a16="http://schemas.microsoft.com/office/drawing/2014/main" val="3522491835"/>
                    </a:ext>
                  </a:extLst>
                </a:gridCol>
                <a:gridCol w="3349782">
                  <a:extLst>
                    <a:ext uri="{9D8B030D-6E8A-4147-A177-3AD203B41FA5}">
                      <a16:colId xmlns:a16="http://schemas.microsoft.com/office/drawing/2014/main" val="2403841137"/>
                    </a:ext>
                  </a:extLst>
                </a:gridCol>
              </a:tblGrid>
              <a:tr h="389526">
                <a:tc>
                  <a:txBody>
                    <a:bodyPr/>
                    <a:lstStyle/>
                    <a:p>
                      <a:pPr algn="ctr" fontAlgn="base"/>
                      <a:r>
                        <a:rPr lang="en-IE" sz="15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Cross-tabulation based statistics</a:t>
                      </a:r>
                      <a:r>
                        <a:rPr lang="en-IE" sz="15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E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E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based statistics</a:t>
                      </a:r>
                      <a:r>
                        <a:rPr lang="en-IE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E" sz="1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24643"/>
                  </a:ext>
                </a:extLst>
              </a:tr>
              <a:tr h="4920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require independent module detection in test and reference sets</a:t>
                      </a:r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 module detection not required</a:t>
                      </a:r>
                      <a:r>
                        <a:rPr lang="en-US" sz="1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528551"/>
                  </a:ext>
                </a:extLst>
              </a:tr>
              <a:tr h="34852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strict, cannot detect strong non-preservation:</a:t>
                      </a:r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every module in the reference network:</a:t>
                      </a:r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 anchor="b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190589"/>
                  </a:ext>
                </a:extLst>
              </a:tr>
              <a:tr h="6355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‘the module cannot be found irrespective of the parameters settings of the module detection procedures’</a:t>
                      </a:r>
                      <a:r>
                        <a:rPr lang="en-US" sz="1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+mj-lt"/>
                        <a:buAutoNum type="arabicPeriod"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Density based: do modules nodes remain highly connected in the test network?</a:t>
                      </a:r>
                      <a:r>
                        <a:rPr lang="en-US" sz="1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815579"/>
                  </a:ext>
                </a:extLst>
              </a:tr>
              <a:tr h="492033">
                <a:tc>
                  <a:txBody>
                    <a:bodyPr/>
                    <a:lstStyle/>
                    <a:p>
                      <a:pPr algn="l" fontAlgn="auto"/>
                      <a:r>
                        <a:rPr lang="it-IT" sz="1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+mj-lt"/>
                        <a:buAutoNum type="arabicPeriod" startAt="2"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Separability based: do network modules remain distinct from another in the test network?</a:t>
                      </a:r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0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907169"/>
                  </a:ext>
                </a:extLst>
              </a:tr>
              <a:tr h="779051">
                <a:tc>
                  <a:txBody>
                    <a:bodyPr/>
                    <a:lstStyle/>
                    <a:p>
                      <a:pPr algn="l" fontAlgn="auto"/>
                      <a:r>
                        <a:rPr lang="it-IT" sz="17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+mj-lt"/>
                        <a:buAutoNum type="arabicPeriod" startAt="3"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Connectivity based: is the connectivity pattern between the nodes in the ref network similar to that in test network?</a:t>
                      </a:r>
                      <a:r>
                        <a:rPr lang="en-US" sz="1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83969"/>
                  </a:ext>
                </a:extLst>
              </a:tr>
            </a:tbl>
          </a:graphicData>
        </a:graphic>
      </p:graphicFrame>
      <p:sp>
        <p:nvSpPr>
          <p:cNvPr id="370" name="Google Shape;37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lnSpc>
                <a:spcPct val="90000"/>
              </a:lnSpc>
              <a:spcAft>
                <a:spcPts val="0"/>
              </a:spcAft>
              <a:buClr>
                <a:srgbClr val="6787B7"/>
              </a:buClr>
              <a:buSzPts val="3600"/>
            </a:pPr>
            <a:r>
              <a:rPr lang="en-GB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Weighted gene co-expression network (WGCNA) 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373" name="Google Shape;373;p20"/>
          <p:cNvPicPr preferRelativeResize="0"/>
          <p:nvPr/>
        </p:nvPicPr>
        <p:blipFill rotWithShape="1">
          <a:blip r:embed="rId3">
            <a:alphaModFix/>
          </a:blip>
          <a:srcRect t="55884"/>
          <a:stretch/>
        </p:blipFill>
        <p:spPr>
          <a:xfrm>
            <a:off x="9105586" y="1116755"/>
            <a:ext cx="2613600" cy="10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0"/>
          <p:cNvSpPr/>
          <p:nvPr/>
        </p:nvSpPr>
        <p:spPr>
          <a:xfrm>
            <a:off x="8788576" y="111674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0"/>
          <p:cNvSpPr/>
          <p:nvPr/>
        </p:nvSpPr>
        <p:spPr>
          <a:xfrm>
            <a:off x="8788576" y="1432320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0"/>
          <p:cNvSpPr/>
          <p:nvPr/>
        </p:nvSpPr>
        <p:spPr>
          <a:xfrm>
            <a:off x="8788576" y="174789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0"/>
          <p:cNvSpPr/>
          <p:nvPr/>
        </p:nvSpPr>
        <p:spPr>
          <a:xfrm>
            <a:off x="8788576" y="111674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0"/>
          <p:cNvSpPr/>
          <p:nvPr/>
        </p:nvSpPr>
        <p:spPr>
          <a:xfrm>
            <a:off x="8788576" y="1432320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8788576" y="174789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558288" y="935780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 b="0" i="0" u="none" strike="noStrike" cap="none" dirty="0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0"/>
          <p:cNvSpPr txBox="1"/>
          <p:nvPr/>
        </p:nvSpPr>
        <p:spPr>
          <a:xfrm>
            <a:off x="866320" y="929804"/>
            <a:ext cx="374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networks</a:t>
            </a:r>
            <a:endParaRPr sz="12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98;p20">
            <a:extLst>
              <a:ext uri="{FF2B5EF4-FFF2-40B4-BE49-F238E27FC236}">
                <a16:creationId xmlns:a16="http://schemas.microsoft.com/office/drawing/2014/main" id="{ECD00118-6E94-481C-996F-0783F283AACE}"/>
              </a:ext>
            </a:extLst>
          </p:cNvPr>
          <p:cNvSpPr/>
          <p:nvPr/>
        </p:nvSpPr>
        <p:spPr>
          <a:xfrm>
            <a:off x="8799887" y="2163231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70A627-0EF8-4FD7-A362-9E6FA91E3021}"/>
              </a:ext>
            </a:extLst>
          </p:cNvPr>
          <p:cNvSpPr/>
          <p:nvPr/>
        </p:nvSpPr>
        <p:spPr>
          <a:xfrm>
            <a:off x="9144000" y="2144114"/>
            <a:ext cx="1828800" cy="308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Compare networks</a:t>
            </a:r>
          </a:p>
        </p:txBody>
      </p:sp>
      <p:sp>
        <p:nvSpPr>
          <p:cNvPr id="32" name="CasellaDiTesto 20">
            <a:extLst>
              <a:ext uri="{FF2B5EF4-FFF2-40B4-BE49-F238E27FC236}">
                <a16:creationId xmlns:a16="http://schemas.microsoft.com/office/drawing/2014/main" id="{F1B0D27D-FCF2-4117-AC83-70060C075685}"/>
              </a:ext>
            </a:extLst>
          </p:cNvPr>
          <p:cNvSpPr txBox="1"/>
          <p:nvPr/>
        </p:nvSpPr>
        <p:spPr>
          <a:xfrm>
            <a:off x="1304716" y="1498555"/>
            <a:ext cx="1714930" cy="25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49" i="1" dirty="0" err="1"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 are networks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D75F453-E7AA-4867-9D6A-E33BD1ADB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31" t="12034" r="26667" b="23387"/>
          <a:stretch/>
        </p:blipFill>
        <p:spPr>
          <a:xfrm>
            <a:off x="558288" y="1693748"/>
            <a:ext cx="2415502" cy="16223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3F8EEC-7242-4D7B-9376-7D6D26125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93" t="15990" r="26111" b="22250"/>
          <a:stretch/>
        </p:blipFill>
        <p:spPr>
          <a:xfrm>
            <a:off x="419365" y="4451813"/>
            <a:ext cx="1390425" cy="13567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919BD44-0182-456D-A434-851EFCEF9C52}"/>
              </a:ext>
            </a:extLst>
          </p:cNvPr>
          <p:cNvSpPr txBox="1"/>
          <p:nvPr/>
        </p:nvSpPr>
        <p:spPr>
          <a:xfrm>
            <a:off x="563241" y="5775936"/>
            <a:ext cx="1102671" cy="43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99" dirty="0">
                <a:latin typeface="Calibri" panose="020F0502020204030204" pitchFamily="34" charset="0"/>
                <a:cs typeface="Calibri" panose="020F0502020204030204" pitchFamily="34" charset="0"/>
              </a:rPr>
              <a:t>Is the network less dense?</a:t>
            </a:r>
            <a:endParaRPr lang="nl-NL" sz="10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71A724D-008D-47C5-9C11-906816928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09" t="14479" r="27283" b="21250"/>
          <a:stretch/>
        </p:blipFill>
        <p:spPr>
          <a:xfrm>
            <a:off x="2291234" y="4451813"/>
            <a:ext cx="1456823" cy="142487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4DDCDC8-DD8D-48F7-9234-8129C54070D3}"/>
              </a:ext>
            </a:extLst>
          </p:cNvPr>
          <p:cNvSpPr txBox="1"/>
          <p:nvPr/>
        </p:nvSpPr>
        <p:spPr>
          <a:xfrm>
            <a:off x="2291234" y="5793390"/>
            <a:ext cx="1578779" cy="43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99" dirty="0">
                <a:latin typeface="Calibri" panose="020F0502020204030204" pitchFamily="34" charset="0"/>
                <a:cs typeface="Calibri" panose="020F0502020204030204" pitchFamily="34" charset="0"/>
              </a:rPr>
              <a:t>Different relationships between nodes?</a:t>
            </a:r>
            <a:endParaRPr lang="nl-NL" sz="10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F948CCE-DB29-49EC-B2C6-397756C7F834}"/>
              </a:ext>
            </a:extLst>
          </p:cNvPr>
          <p:cNvSpPr/>
          <p:nvPr/>
        </p:nvSpPr>
        <p:spPr>
          <a:xfrm>
            <a:off x="2067986" y="3498936"/>
            <a:ext cx="208162" cy="360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sellaDiTesto 19">
            <a:extLst>
              <a:ext uri="{FF2B5EF4-FFF2-40B4-BE49-F238E27FC236}">
                <a16:creationId xmlns:a16="http://schemas.microsoft.com/office/drawing/2014/main" id="{91A598CB-3862-43FC-8353-BAA6985FB47A}"/>
              </a:ext>
            </a:extLst>
          </p:cNvPr>
          <p:cNvSpPr txBox="1"/>
          <p:nvPr/>
        </p:nvSpPr>
        <p:spPr>
          <a:xfrm>
            <a:off x="1098237" y="4139876"/>
            <a:ext cx="2355822" cy="41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Can I </a:t>
            </a:r>
            <a:r>
              <a:rPr lang="it-IT" sz="1049" i="1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sz="1049" i="1" dirty="0" err="1"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 network </a:t>
            </a:r>
            <a:r>
              <a:rPr lang="it-IT" sz="1049" i="1" dirty="0" err="1">
                <a:latin typeface="Calibri" panose="020F0502020204030204" pitchFamily="34" charset="0"/>
                <a:cs typeface="Calibri" panose="020F0502020204030204" pitchFamily="34" charset="0"/>
              </a:rPr>
              <a:t>topology</a:t>
            </a:r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 in an </a:t>
            </a:r>
            <a:r>
              <a:rPr lang="it-IT" sz="1049" i="1" dirty="0" err="1"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lang="it-IT" sz="1049" i="1" dirty="0">
                <a:latin typeface="Calibri" panose="020F0502020204030204" pitchFamily="34" charset="0"/>
                <a:cs typeface="Calibri" panose="020F0502020204030204" pitchFamily="34" charset="0"/>
              </a:rPr>
              <a:t> dataset?</a:t>
            </a: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6414A363-74AF-466A-82B2-E6023FA59322}"/>
              </a:ext>
            </a:extLst>
          </p:cNvPr>
          <p:cNvSpPr/>
          <p:nvPr/>
        </p:nvSpPr>
        <p:spPr>
          <a:xfrm rot="16200000">
            <a:off x="7383511" y="3762064"/>
            <a:ext cx="208162" cy="360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0B4E1641-E29F-4CEC-AB31-7D68042B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4919" y="2604523"/>
            <a:ext cx="94731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CustomShape 6">
            <a:extLst>
              <a:ext uri="{FF2B5EF4-FFF2-40B4-BE49-F238E27FC236}">
                <a16:creationId xmlns:a16="http://schemas.microsoft.com/office/drawing/2014/main" id="{07A17452-894E-406D-BE44-A761D97D91BF}"/>
              </a:ext>
            </a:extLst>
          </p:cNvPr>
          <p:cNvSpPr/>
          <p:nvPr/>
        </p:nvSpPr>
        <p:spPr>
          <a:xfrm>
            <a:off x="7764024" y="2604594"/>
            <a:ext cx="4128654" cy="8100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E" sz="1200" spc="-1" dirty="0">
                <a:uFill>
                  <a:solidFill>
                    <a:srgbClr val="FFFFFF"/>
                  </a:solidFill>
                </a:uFill>
                <a:ea typeface="DejaVu Sans"/>
              </a:rPr>
              <a:t>Several </a:t>
            </a:r>
            <a:r>
              <a:rPr lang="en-IE" sz="1200" b="0" strike="noStrike" spc="-1" dirty="0">
                <a:uFill>
                  <a:solidFill>
                    <a:srgbClr val="FFFFFF"/>
                  </a:solidFill>
                </a:uFill>
                <a:ea typeface="DejaVu Sans"/>
              </a:rPr>
              <a:t>network properties: </a:t>
            </a:r>
            <a:r>
              <a:rPr lang="en-IE" sz="1200" spc="-1" dirty="0">
                <a:uFill>
                  <a:solidFill>
                    <a:srgbClr val="FFFFFF"/>
                  </a:solidFill>
                </a:uFill>
                <a:ea typeface="DejaVu Sans"/>
                <a:sym typeface="Wingdings" panose="05000000000000000000" pitchFamily="2" charset="2"/>
              </a:rPr>
              <a:t>composite statistics.</a:t>
            </a:r>
          </a:p>
          <a:p>
            <a:pPr>
              <a:lnSpc>
                <a:spcPct val="100000"/>
              </a:lnSpc>
            </a:pPr>
            <a:endParaRPr lang="en-IE" sz="1200" b="0" strike="noStrike" spc="-1" dirty="0">
              <a:uFill>
                <a:solidFill>
                  <a:srgbClr val="FFFFFF"/>
                </a:solidFill>
              </a:uFill>
              <a:ea typeface="DejaVu Sans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IE" sz="1200" spc="-1" dirty="0">
                <a:uFill>
                  <a:solidFill>
                    <a:srgbClr val="FFFFFF"/>
                  </a:solidFill>
                </a:uFill>
                <a:ea typeface="DejaVu Sans"/>
                <a:sym typeface="Wingdings" panose="05000000000000000000" pitchFamily="2" charset="2"/>
              </a:rPr>
              <a:t>1) Z-summary</a:t>
            </a:r>
            <a:endParaRPr lang="en-IE" sz="1200" b="0" strike="noStrike" spc="-1" dirty="0"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>
              <a:lnSpc>
                <a:spcPct val="100000"/>
              </a:lnSpc>
            </a:pPr>
            <a:endParaRPr lang="en-IE" sz="1200" spc="-1" dirty="0"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>
              <a:lnSpc>
                <a:spcPct val="100000"/>
              </a:lnSpc>
            </a:pPr>
            <a:endParaRPr lang="en-IE" sz="1200" b="0" strike="noStrike" spc="-1" dirty="0"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>
              <a:lnSpc>
                <a:spcPct val="100000"/>
              </a:lnSpc>
            </a:pPr>
            <a:endParaRPr lang="en-IE" sz="1200" spc="-1" dirty="0"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>
              <a:lnSpc>
                <a:spcPct val="100000"/>
              </a:lnSpc>
            </a:pPr>
            <a:endParaRPr lang="en-IE" sz="1200" b="0" strike="noStrike" spc="-1" dirty="0">
              <a:uFill>
                <a:solidFill>
                  <a:srgbClr val="FFFFFF"/>
                </a:solidFill>
              </a:uFill>
              <a:ea typeface="DejaVu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13">
                <a:extLst>
                  <a:ext uri="{FF2B5EF4-FFF2-40B4-BE49-F238E27FC236}">
                    <a16:creationId xmlns:a16="http://schemas.microsoft.com/office/drawing/2014/main" id="{C8E7C4FC-8B58-40C4-B8DA-C41BCABA3021}"/>
                  </a:ext>
                </a:extLst>
              </p:cNvPr>
              <p:cNvSpPr txBox="1"/>
              <p:nvPr/>
            </p:nvSpPr>
            <p:spPr>
              <a:xfrm>
                <a:off x="7845256" y="3391312"/>
                <a:ext cx="4016309" cy="1837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“It seems intuitive to call a module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it-IT" sz="12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𝑠𝑢𝑚𝑚𝑎𝑟𝑦</m:t>
                        </m:r>
                      </m:sub>
                    </m:sSub>
                    <m:r>
                      <a:rPr lang="it-IT" sz="12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sz="1200" i="1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 preserved, but our simulation studies argue for a more stringent threshold”</a:t>
                </a:r>
                <a:endParaRPr lang="en-IE" sz="1200" i="1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ea typeface="DejaVu Sans"/>
                </a:endParaRPr>
              </a:p>
              <a:p>
                <a:endParaRPr lang="en-IE" sz="12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ea typeface="DejaVu Sans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it-IT" sz="12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𝑠𝑢𝑚𝑚𝑎𝑟𝑦</m:t>
                        </m:r>
                      </m:sub>
                    </m:sSub>
                    <m:r>
                      <a:rPr lang="it-IT" sz="12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2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sz="12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12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: strong evidence it is preserved</a:t>
                </a:r>
                <a:endParaRPr lang="en-IE" sz="1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14:m>
                  <m:oMath xmlns:m="http://schemas.openxmlformats.org/officeDocument/2006/math">
                    <m:r>
                      <a:rPr lang="it-IT" sz="12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2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2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it-IT" sz="12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𝑠𝑢𝑚𝑚𝑎𝑟𝑦</m:t>
                        </m:r>
                      </m:sub>
                    </m:sSub>
                    <m:r>
                      <a:rPr lang="it-IT" sz="12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&lt;10</m:t>
                    </m:r>
                    <m:r>
                      <a:rPr lang="it-IT" sz="12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12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: weak to moderate evidence</a:t>
                </a:r>
                <a:endParaRPr lang="en-IE" sz="1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it-IT" sz="12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𝑠𝑢𝑚𝑚𝑎𝑟𝑦</m:t>
                        </m:r>
                      </m:sub>
                    </m:sSub>
                    <m:r>
                      <a:rPr lang="it-IT" sz="12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&lt;2</m:t>
                    </m:r>
                    <m:r>
                      <a:rPr lang="it-IT" sz="12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12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ea typeface="DejaVu Sans"/>
                  </a:rPr>
                  <a:t>: no evidence</a:t>
                </a:r>
                <a:endParaRPr lang="en-IE" sz="1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endParaRPr lang="en-IE" sz="1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endParaRPr lang="it-IT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CasellaDiTesto 13">
                <a:extLst>
                  <a:ext uri="{FF2B5EF4-FFF2-40B4-BE49-F238E27FC236}">
                    <a16:creationId xmlns:a16="http://schemas.microsoft.com/office/drawing/2014/main" id="{C8E7C4FC-8B58-40C4-B8DA-C41BCA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56" y="3391312"/>
                <a:ext cx="4016309" cy="1837426"/>
              </a:xfrm>
              <a:prstGeom prst="rect">
                <a:avLst/>
              </a:prstGeom>
              <a:blipFill>
                <a:blip r:embed="rId7"/>
                <a:stretch>
                  <a:fillRect l="-152" t="-33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magine 14">
            <a:extLst>
              <a:ext uri="{FF2B5EF4-FFF2-40B4-BE49-F238E27FC236}">
                <a16:creationId xmlns:a16="http://schemas.microsoft.com/office/drawing/2014/main" id="{D67205C5-D187-45FF-B45D-1265128B9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4362" y="2893842"/>
            <a:ext cx="1975512" cy="512419"/>
          </a:xfrm>
          <a:prstGeom prst="rect">
            <a:avLst/>
          </a:prstGeom>
        </p:spPr>
      </p:pic>
      <p:sp>
        <p:nvSpPr>
          <p:cNvPr id="39" name="CustomShape 6">
            <a:extLst>
              <a:ext uri="{FF2B5EF4-FFF2-40B4-BE49-F238E27FC236}">
                <a16:creationId xmlns:a16="http://schemas.microsoft.com/office/drawing/2014/main" id="{1E3F84AC-F9D8-41A5-802E-CEDB31460827}"/>
              </a:ext>
            </a:extLst>
          </p:cNvPr>
          <p:cNvSpPr/>
          <p:nvPr/>
        </p:nvSpPr>
        <p:spPr>
          <a:xfrm>
            <a:off x="7795170" y="5090088"/>
            <a:ext cx="4396829" cy="185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SzPct val="45000"/>
            </a:pPr>
            <a:r>
              <a:rPr lang="en-IE" sz="1200" spc="-1" dirty="0">
                <a:uFill>
                  <a:solidFill>
                    <a:srgbClr val="FFFFFF"/>
                  </a:solidFill>
                </a:uFill>
                <a:ea typeface="DejaVu Sans"/>
                <a:cs typeface="Arial" panose="020B0604020202020204" pitchFamily="34" charset="0"/>
              </a:rPr>
              <a:t>2) </a:t>
            </a:r>
            <a:r>
              <a:rPr lang="en-IE" sz="1200" spc="-1" dirty="0" err="1">
                <a:uFill>
                  <a:solidFill>
                    <a:srgbClr val="FFFFFF"/>
                  </a:solidFill>
                </a:uFill>
                <a:ea typeface="DejaVu Sans"/>
                <a:cs typeface="Arial" panose="020B0604020202020204" pitchFamily="34" charset="0"/>
              </a:rPr>
              <a:t>MedianRank</a:t>
            </a:r>
            <a:r>
              <a:rPr lang="en-IE" sz="1200" spc="-1" dirty="0">
                <a:uFill>
                  <a:solidFill>
                    <a:srgbClr val="FFFFFF"/>
                  </a:solidFill>
                </a:uFill>
                <a:ea typeface="DejaVu Sans"/>
                <a:cs typeface="Arial" panose="020B0604020202020204" pitchFamily="34" charset="0"/>
              </a:rPr>
              <a:t>: a relative measure of module preservation</a:t>
            </a:r>
            <a:r>
              <a:rPr lang="en-IE" sz="1400" spc="-1" dirty="0"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. </a:t>
            </a:r>
          </a:p>
          <a:p>
            <a:pPr marL="169863">
              <a:buSzPct val="45000"/>
            </a:pPr>
            <a:r>
              <a:rPr lang="en-IE" sz="1200" spc="-1" dirty="0">
                <a:uFill>
                  <a:solidFill>
                    <a:srgbClr val="FFFFFF"/>
                  </a:solidFill>
                </a:uFill>
                <a:ea typeface="DejaVu Sans"/>
                <a:cs typeface="Arial" panose="020B0604020202020204" pitchFamily="34" charset="0"/>
              </a:rPr>
              <a:t>Rely on observed statistics, rather than on permutation.</a:t>
            </a:r>
          </a:p>
          <a:p>
            <a:pPr marL="169863">
              <a:buSzPct val="45000"/>
            </a:pPr>
            <a:r>
              <a:rPr lang="en-US" sz="1200" spc="-1" dirty="0"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For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 </a:t>
            </a:r>
            <a:r>
              <a:rPr lang="en-US" sz="1200" spc="-1" dirty="0"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each statistic </a:t>
            </a:r>
            <a:r>
              <a:rPr lang="en-US" sz="1200" i="1" spc="-1" dirty="0"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a</a:t>
            </a:r>
            <a:r>
              <a:rPr lang="en-US" sz="1200" spc="-1" dirty="0">
                <a:uFill>
                  <a:solidFill>
                    <a:srgbClr val="FFFFFF"/>
                  </a:solidFill>
                </a:uFill>
                <a:cs typeface="Arial" panose="020B0604020202020204" pitchFamily="34" charset="0"/>
              </a:rPr>
              <a:t>, modules are ranked based on the observed values. Thus, each module is assigned a rank for each observed statistic. Then the median density and connectivity ranks are defined</a:t>
            </a:r>
            <a:endParaRPr lang="en-IE" sz="1200" spc="-1" dirty="0">
              <a:uFill>
                <a:solidFill>
                  <a:srgbClr val="FFFFFF"/>
                </a:solidFill>
              </a:uFill>
              <a:cs typeface="Arial" panose="020B0604020202020204" pitchFamily="34" charset="0"/>
            </a:endParaRPr>
          </a:p>
        </p:txBody>
      </p:sp>
      <p:pic>
        <p:nvPicPr>
          <p:cNvPr id="40" name="Immagine 19">
            <a:extLst>
              <a:ext uri="{FF2B5EF4-FFF2-40B4-BE49-F238E27FC236}">
                <a16:creationId xmlns:a16="http://schemas.microsoft.com/office/drawing/2014/main" id="{7C4E3CF7-CA6D-44EC-BBD2-A24001B55C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9103" y="6292558"/>
            <a:ext cx="2338203" cy="536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C00A89-E8A6-97C5-343F-1D9F3565AFCA}"/>
              </a:ext>
            </a:extLst>
          </p:cNvPr>
          <p:cNvSpPr txBox="1"/>
          <p:nvPr/>
        </p:nvSpPr>
        <p:spPr>
          <a:xfrm>
            <a:off x="4771048" y="6410918"/>
            <a:ext cx="3801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</a:rPr>
              <a:t>Langfelder, P., et al., </a:t>
            </a:r>
            <a:r>
              <a:rPr lang="en-US" sz="1100" dirty="0" err="1">
                <a:solidFill>
                  <a:schemeClr val="bg1"/>
                </a:solidFill>
                <a:latin typeface="Calibri"/>
                <a:cs typeface="Calibri"/>
              </a:rPr>
              <a:t>PLoS</a:t>
            </a:r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</a:rPr>
              <a:t> </a:t>
            </a:r>
            <a:r>
              <a:rPr lang="en-US" sz="1100" dirty="0" err="1">
                <a:solidFill>
                  <a:schemeClr val="bg1"/>
                </a:solidFill>
                <a:latin typeface="Calibri"/>
                <a:cs typeface="Calibri"/>
              </a:rPr>
              <a:t>Comput</a:t>
            </a:r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</a:rPr>
              <a:t> Biol 7, 2011.​</a:t>
            </a:r>
          </a:p>
        </p:txBody>
      </p:sp>
      <p:sp>
        <p:nvSpPr>
          <p:cNvPr id="37" name="Rettangolo 17">
            <a:extLst>
              <a:ext uri="{FF2B5EF4-FFF2-40B4-BE49-F238E27FC236}">
                <a16:creationId xmlns:a16="http://schemas.microsoft.com/office/drawing/2014/main" id="{CD7E3D80-394E-43F6-B862-07EDCD2B3C09}"/>
              </a:ext>
            </a:extLst>
          </p:cNvPr>
          <p:cNvSpPr/>
          <p:nvPr/>
        </p:nvSpPr>
        <p:spPr>
          <a:xfrm>
            <a:off x="10457638" y="4598259"/>
            <a:ext cx="1734362" cy="536051"/>
          </a:xfrm>
          <a:prstGeom prst="rect">
            <a:avLst/>
          </a:prstGeom>
          <a:solidFill>
            <a:srgbClr val="B2D8D8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IE" sz="12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Strongly dependent on modules size</a:t>
            </a:r>
          </a:p>
        </p:txBody>
      </p:sp>
    </p:spTree>
    <p:extLst>
      <p:ext uri="{BB962C8B-B14F-4D97-AF65-F5344CB8AC3E}">
        <p14:creationId xmlns:p14="http://schemas.microsoft.com/office/powerpoint/2010/main" val="13032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F9606C6-8403-4808-8BD3-95F19A143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33589"/>
              </p:ext>
            </p:extLst>
          </p:nvPr>
        </p:nvGraphicFramePr>
        <p:xfrm>
          <a:off x="712338" y="2239383"/>
          <a:ext cx="6482281" cy="3501530"/>
        </p:xfrm>
        <a:graphic>
          <a:graphicData uri="http://schemas.openxmlformats.org/drawingml/2006/table">
            <a:tbl>
              <a:tblPr/>
              <a:tblGrid>
                <a:gridCol w="3132499">
                  <a:extLst>
                    <a:ext uri="{9D8B030D-6E8A-4147-A177-3AD203B41FA5}">
                      <a16:colId xmlns:a16="http://schemas.microsoft.com/office/drawing/2014/main" val="3522491835"/>
                    </a:ext>
                  </a:extLst>
                </a:gridCol>
                <a:gridCol w="3349782">
                  <a:extLst>
                    <a:ext uri="{9D8B030D-6E8A-4147-A177-3AD203B41FA5}">
                      <a16:colId xmlns:a16="http://schemas.microsoft.com/office/drawing/2014/main" val="2403841137"/>
                    </a:ext>
                  </a:extLst>
                </a:gridCol>
              </a:tblGrid>
              <a:tr h="389526">
                <a:tc>
                  <a:txBody>
                    <a:bodyPr/>
                    <a:lstStyle/>
                    <a:p>
                      <a:pPr algn="ctr" fontAlgn="base"/>
                      <a:r>
                        <a:rPr lang="en-IE" sz="1500" b="0" i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Cross-tabulation based statistics</a:t>
                      </a:r>
                      <a:r>
                        <a:rPr lang="en-IE" sz="15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E" sz="1700" b="0" i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ase"/>
                      <a:r>
                        <a:rPr lang="en-IE" sz="15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Network based statistics</a:t>
                      </a:r>
                      <a:r>
                        <a:rPr lang="en-IE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E" sz="1700" b="0" i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independent module detection not required</a:t>
                      </a:r>
                      <a:r>
                        <a:rPr lang="en-US" sz="13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24643"/>
                  </a:ext>
                </a:extLst>
              </a:tr>
              <a:tr h="4920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require independent module detection in test and reference sets</a:t>
                      </a:r>
                      <a:r>
                        <a:rPr lang="en-US" sz="13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ase"/>
                      <a:endParaRPr lang="en-US" sz="17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5320" marR="85320" marT="42660" marB="42660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528551"/>
                  </a:ext>
                </a:extLst>
              </a:tr>
              <a:tr h="34852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strict, cannot detect strong non-preservation:</a:t>
                      </a:r>
                      <a:r>
                        <a:rPr lang="en-US" sz="13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85320" marR="85320" marT="42660" marB="4266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For every module in the reference network:</a:t>
                      </a:r>
                      <a:r>
                        <a:rPr lang="en-US" sz="13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5320" marR="85320" marT="42660" marB="42660" anchor="b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190589"/>
                  </a:ext>
                </a:extLst>
              </a:tr>
              <a:tr h="6355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‘the module cannot be found irrespective of the parameters settings of the module detection procedures’</a:t>
                      </a:r>
                      <a:r>
                        <a:rPr lang="en-US" sz="13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+mj-lt"/>
                        <a:buAutoNum type="arabicPeriod"/>
                      </a:pPr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Density based: do modules nodes remain highly connected in the test network?</a:t>
                      </a:r>
                      <a:r>
                        <a:rPr lang="en-US" sz="13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815579"/>
                  </a:ext>
                </a:extLst>
              </a:tr>
              <a:tr h="492033">
                <a:tc>
                  <a:txBody>
                    <a:bodyPr/>
                    <a:lstStyle/>
                    <a:p>
                      <a:pPr algn="l" fontAlgn="auto"/>
                      <a:r>
                        <a:rPr lang="it-IT" sz="17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+mj-lt"/>
                        <a:buAutoNum type="arabicPeriod" startAt="2"/>
                      </a:pPr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Separability based: do network modules remain distinct from another in the test network?</a:t>
                      </a:r>
                      <a:r>
                        <a:rPr lang="en-US" sz="13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907169"/>
                  </a:ext>
                </a:extLst>
              </a:tr>
              <a:tr h="779051">
                <a:tc>
                  <a:txBody>
                    <a:bodyPr/>
                    <a:lstStyle/>
                    <a:p>
                      <a:pPr algn="l" fontAlgn="auto"/>
                      <a:r>
                        <a:rPr lang="it-IT" sz="17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 marL="85320" marR="85320" marT="42660" marB="426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+mj-lt"/>
                        <a:buAutoNum type="arabicPeriod" startAt="3"/>
                      </a:pPr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Connectivity based: is the connectivity pattern between the nodes in the ref network that in test network?</a:t>
                      </a:r>
                      <a:r>
                        <a:rPr lang="en-US" sz="13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320" marR="85320" marT="42660" marB="42660" anchor="ctr">
                    <a:lnL w="1010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83969"/>
                  </a:ext>
                </a:extLst>
              </a:tr>
            </a:tbl>
          </a:graphicData>
        </a:graphic>
      </p:graphicFrame>
      <p:sp>
        <p:nvSpPr>
          <p:cNvPr id="370" name="Google Shape;37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6787B7"/>
              </a:buClr>
              <a:buSzPts val="3600"/>
            </a:pPr>
            <a:r>
              <a:rPr lang="en-GB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Weighted gene co-expression network (WGCNA) 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373" name="Google Shape;373;p20"/>
          <p:cNvPicPr preferRelativeResize="0"/>
          <p:nvPr/>
        </p:nvPicPr>
        <p:blipFill rotWithShape="1">
          <a:blip r:embed="rId3">
            <a:alphaModFix/>
          </a:blip>
          <a:srcRect t="55884"/>
          <a:stretch/>
        </p:blipFill>
        <p:spPr>
          <a:xfrm>
            <a:off x="9105586" y="1116755"/>
            <a:ext cx="2613600" cy="10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0"/>
          <p:cNvSpPr/>
          <p:nvPr/>
        </p:nvSpPr>
        <p:spPr>
          <a:xfrm>
            <a:off x="8788576" y="111674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0"/>
          <p:cNvSpPr/>
          <p:nvPr/>
        </p:nvSpPr>
        <p:spPr>
          <a:xfrm>
            <a:off x="8788576" y="1432320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0"/>
          <p:cNvSpPr/>
          <p:nvPr/>
        </p:nvSpPr>
        <p:spPr>
          <a:xfrm>
            <a:off x="8788576" y="174789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0" i="0" u="none" strike="noStrike" cap="none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0"/>
          <p:cNvSpPr/>
          <p:nvPr/>
        </p:nvSpPr>
        <p:spPr>
          <a:xfrm>
            <a:off x="8788576" y="111674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0"/>
          <p:cNvSpPr/>
          <p:nvPr/>
        </p:nvSpPr>
        <p:spPr>
          <a:xfrm>
            <a:off x="8788576" y="1432320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8788576" y="1747895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558288" y="935780"/>
            <a:ext cx="308100" cy="295800"/>
          </a:xfrm>
          <a:prstGeom prst="ellipse">
            <a:avLst/>
          </a:prstGeom>
          <a:noFill/>
          <a:ln w="12700" cap="flat" cmpd="sng">
            <a:solidFill>
              <a:srgbClr val="6787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787B7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 b="0" i="0" u="none" strike="noStrike" cap="none" dirty="0">
              <a:solidFill>
                <a:srgbClr val="678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0"/>
          <p:cNvSpPr txBox="1"/>
          <p:nvPr/>
        </p:nvSpPr>
        <p:spPr>
          <a:xfrm>
            <a:off x="866320" y="929804"/>
            <a:ext cx="374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networks</a:t>
            </a:r>
            <a:endParaRPr sz="12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98;p20">
            <a:extLst>
              <a:ext uri="{FF2B5EF4-FFF2-40B4-BE49-F238E27FC236}">
                <a16:creationId xmlns:a16="http://schemas.microsoft.com/office/drawing/2014/main" id="{ECD00118-6E94-481C-996F-0783F283AACE}"/>
              </a:ext>
            </a:extLst>
          </p:cNvPr>
          <p:cNvSpPr/>
          <p:nvPr/>
        </p:nvSpPr>
        <p:spPr>
          <a:xfrm>
            <a:off x="8799887" y="2163231"/>
            <a:ext cx="236400" cy="227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70A627-0EF8-4FD7-A362-9E6FA91E3021}"/>
              </a:ext>
            </a:extLst>
          </p:cNvPr>
          <p:cNvSpPr/>
          <p:nvPr/>
        </p:nvSpPr>
        <p:spPr>
          <a:xfrm>
            <a:off x="9144000" y="2144114"/>
            <a:ext cx="1828800" cy="308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Compare networks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BC560A-14D7-4EAF-911C-D4FDBEBB0298}"/>
              </a:ext>
            </a:extLst>
          </p:cNvPr>
          <p:cNvSpPr txBox="1"/>
          <p:nvPr/>
        </p:nvSpPr>
        <p:spPr>
          <a:xfrm>
            <a:off x="4614949" y="4690390"/>
            <a:ext cx="3801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</a:rPr>
              <a:t> </a:t>
            </a:r>
            <a:r>
              <a:rPr lang="en-US" sz="1100" dirty="0">
                <a:solidFill>
                  <a:schemeClr val="dk1"/>
                </a:solidFill>
                <a:latin typeface="Calibri"/>
                <a:cs typeface="Calibri"/>
              </a:rPr>
              <a:t>Langfelder, P., et al., </a:t>
            </a:r>
            <a:r>
              <a:rPr lang="en-US" sz="1100" dirty="0" err="1">
                <a:solidFill>
                  <a:schemeClr val="dk1"/>
                </a:solidFill>
                <a:latin typeface="Calibri"/>
                <a:cs typeface="Calibri"/>
              </a:rPr>
              <a:t>PLoS</a:t>
            </a:r>
            <a:r>
              <a:rPr lang="en-US" sz="1100" dirty="0">
                <a:solidFill>
                  <a:schemeClr val="dk1"/>
                </a:solidFill>
                <a:latin typeface="Calibri"/>
                <a:cs typeface="Calibri"/>
              </a:rPr>
              <a:t> </a:t>
            </a:r>
            <a:r>
              <a:rPr lang="en-US" sz="1100" dirty="0" err="1">
                <a:solidFill>
                  <a:schemeClr val="dk1"/>
                </a:solidFill>
                <a:latin typeface="Calibri"/>
                <a:cs typeface="Calibri"/>
              </a:rPr>
              <a:t>Comput</a:t>
            </a:r>
            <a:r>
              <a:rPr lang="en-US" sz="1100" dirty="0">
                <a:solidFill>
                  <a:schemeClr val="dk1"/>
                </a:solidFill>
                <a:latin typeface="Calibri"/>
                <a:cs typeface="Calibri"/>
              </a:rPr>
              <a:t> Biol 7, 2011.​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0B4E1641-E29F-4CEC-AB31-7D68042B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4919" y="2604523"/>
            <a:ext cx="94731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719F83FA-971D-4246-BA18-A3475ECBB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3" t="7480" r="10665" b="13162"/>
          <a:stretch/>
        </p:blipFill>
        <p:spPr bwMode="auto">
          <a:xfrm>
            <a:off x="6216864" y="2838427"/>
            <a:ext cx="2331622" cy="22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asellaDiTesto 1">
            <a:extLst>
              <a:ext uri="{FF2B5EF4-FFF2-40B4-BE49-F238E27FC236}">
                <a16:creationId xmlns:a16="http://schemas.microsoft.com/office/drawing/2014/main" id="{17E3CB8F-BFD2-4D6E-AC91-14E2BFC68171}"/>
              </a:ext>
            </a:extLst>
          </p:cNvPr>
          <p:cNvSpPr txBox="1"/>
          <p:nvPr/>
        </p:nvSpPr>
        <p:spPr>
          <a:xfrm>
            <a:off x="6357302" y="2541706"/>
            <a:ext cx="1945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PHH, </a:t>
            </a:r>
            <a:r>
              <a:rPr lang="it-IT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module</a:t>
            </a:r>
            <a:r>
              <a:rPr lang="it-I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144</a:t>
            </a: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D5AF929D-9A17-42E7-A1B8-732F31EE5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9" t="10405" r="14991" b="13679"/>
          <a:stretch/>
        </p:blipFill>
        <p:spPr bwMode="auto">
          <a:xfrm>
            <a:off x="4037937" y="2903189"/>
            <a:ext cx="2184258" cy="211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sellaDiTesto 11">
            <a:extLst>
              <a:ext uri="{FF2B5EF4-FFF2-40B4-BE49-F238E27FC236}">
                <a16:creationId xmlns:a16="http://schemas.microsoft.com/office/drawing/2014/main" id="{8CF4FE93-C7EA-4AA1-8216-4C8EA90BE716}"/>
              </a:ext>
            </a:extLst>
          </p:cNvPr>
          <p:cNvSpPr txBox="1"/>
          <p:nvPr/>
        </p:nvSpPr>
        <p:spPr>
          <a:xfrm>
            <a:off x="4205749" y="2517652"/>
            <a:ext cx="1945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Leiden </a:t>
            </a:r>
            <a:r>
              <a:rPr lang="it-IT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liver</a:t>
            </a:r>
            <a:r>
              <a:rPr lang="it-I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t-IT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module</a:t>
            </a:r>
            <a:r>
              <a:rPr lang="it-I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101</a:t>
            </a:r>
          </a:p>
        </p:txBody>
      </p:sp>
      <p:sp>
        <p:nvSpPr>
          <p:cNvPr id="50" name="Ovale 13">
            <a:extLst>
              <a:ext uri="{FF2B5EF4-FFF2-40B4-BE49-F238E27FC236}">
                <a16:creationId xmlns:a16="http://schemas.microsoft.com/office/drawing/2014/main" id="{B97202CE-D4FC-40C9-B63C-F525E04ED47B}"/>
              </a:ext>
            </a:extLst>
          </p:cNvPr>
          <p:cNvSpPr/>
          <p:nvPr/>
        </p:nvSpPr>
        <p:spPr>
          <a:xfrm>
            <a:off x="4344267" y="3289026"/>
            <a:ext cx="2540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14">
            <a:extLst>
              <a:ext uri="{FF2B5EF4-FFF2-40B4-BE49-F238E27FC236}">
                <a16:creationId xmlns:a16="http://schemas.microsoft.com/office/drawing/2014/main" id="{C9B5CD98-FAF4-4FAD-9E46-9D7DCF3E1E86}"/>
              </a:ext>
            </a:extLst>
          </p:cNvPr>
          <p:cNvSpPr/>
          <p:nvPr/>
        </p:nvSpPr>
        <p:spPr>
          <a:xfrm>
            <a:off x="7899641" y="3397747"/>
            <a:ext cx="2540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">
            <a:extLst>
              <a:ext uri="{FF2B5EF4-FFF2-40B4-BE49-F238E27FC236}">
                <a16:creationId xmlns:a16="http://schemas.microsoft.com/office/drawing/2014/main" id="{56419B1B-43A0-41CA-80A3-E33D4D317AE0}"/>
              </a:ext>
            </a:extLst>
          </p:cNvPr>
          <p:cNvSpPr/>
          <p:nvPr/>
        </p:nvSpPr>
        <p:spPr>
          <a:xfrm>
            <a:off x="5474568" y="4554793"/>
            <a:ext cx="262467" cy="25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18">
            <a:extLst>
              <a:ext uri="{FF2B5EF4-FFF2-40B4-BE49-F238E27FC236}">
                <a16:creationId xmlns:a16="http://schemas.microsoft.com/office/drawing/2014/main" id="{C8698117-E4B7-40AB-B1A8-6CBF6A61AC30}"/>
              </a:ext>
            </a:extLst>
          </p:cNvPr>
          <p:cNvSpPr/>
          <p:nvPr/>
        </p:nvSpPr>
        <p:spPr>
          <a:xfrm>
            <a:off x="7539809" y="3066435"/>
            <a:ext cx="262467" cy="25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15">
            <a:extLst>
              <a:ext uri="{FF2B5EF4-FFF2-40B4-BE49-F238E27FC236}">
                <a16:creationId xmlns:a16="http://schemas.microsoft.com/office/drawing/2014/main" id="{F023BFB8-73DE-4FC0-9A8D-DC788ED247ED}"/>
              </a:ext>
            </a:extLst>
          </p:cNvPr>
          <p:cNvSpPr/>
          <p:nvPr/>
        </p:nvSpPr>
        <p:spPr>
          <a:xfrm>
            <a:off x="9164384" y="3275558"/>
            <a:ext cx="2796708" cy="1624163"/>
          </a:xfrm>
          <a:prstGeom prst="rect">
            <a:avLst/>
          </a:prstGeom>
          <a:solidFill>
            <a:srgbClr val="B2D8D8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en-IE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How: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IE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Contingency table (# of genes falling in each pair of 2 modules)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IE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Fisher exact test to evaluate significance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05526CF-505F-43E2-B9A5-D31364CDB984}"/>
              </a:ext>
            </a:extLst>
          </p:cNvPr>
          <p:cNvSpPr/>
          <p:nvPr/>
        </p:nvSpPr>
        <p:spPr>
          <a:xfrm rot="16200000">
            <a:off x="8740438" y="3590668"/>
            <a:ext cx="208162" cy="360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F05EB-359F-8D35-BB8A-BF2436CCB0BF}"/>
              </a:ext>
            </a:extLst>
          </p:cNvPr>
          <p:cNvSpPr txBox="1"/>
          <p:nvPr/>
        </p:nvSpPr>
        <p:spPr>
          <a:xfrm>
            <a:off x="4771048" y="6410918"/>
            <a:ext cx="3801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</a:rPr>
              <a:t>Langfelder, P., et al., </a:t>
            </a:r>
            <a:r>
              <a:rPr lang="en-US" sz="1100" dirty="0" err="1">
                <a:solidFill>
                  <a:schemeClr val="bg1"/>
                </a:solidFill>
                <a:latin typeface="Calibri"/>
                <a:cs typeface="Calibri"/>
              </a:rPr>
              <a:t>PLoS</a:t>
            </a:r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</a:rPr>
              <a:t> </a:t>
            </a:r>
            <a:r>
              <a:rPr lang="en-US" sz="1100" dirty="0" err="1">
                <a:solidFill>
                  <a:schemeClr val="bg1"/>
                </a:solidFill>
                <a:latin typeface="Calibri"/>
                <a:cs typeface="Calibri"/>
              </a:rPr>
              <a:t>Comput</a:t>
            </a:r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</a:rPr>
              <a:t> Biol 7, 2011.​</a:t>
            </a:r>
          </a:p>
        </p:txBody>
      </p:sp>
    </p:spTree>
    <p:extLst>
      <p:ext uri="{BB962C8B-B14F-4D97-AF65-F5344CB8AC3E}">
        <p14:creationId xmlns:p14="http://schemas.microsoft.com/office/powerpoint/2010/main" val="398751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06CD-9C29-70D6-19A3-A0929AE3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Toxicogenomics</a:t>
            </a: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</a:t>
            </a:r>
            <a:endParaRPr lang="nl-NL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D699A-B459-469A-092F-DA8BC094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2EEE-185C-8646-A5D4-CD489F088575}" type="slidenum">
              <a:rPr lang="de-DE" smtClean="0"/>
              <a:t>2</a:t>
            </a:fld>
            <a:endParaRPr lang="de-DE"/>
          </a:p>
        </p:txBody>
      </p:sp>
      <p:pic>
        <p:nvPicPr>
          <p:cNvPr id="14" name="Picture 2" descr="Figure 8-03">
            <a:extLst>
              <a:ext uri="{FF2B5EF4-FFF2-40B4-BE49-F238E27FC236}">
                <a16:creationId xmlns:a16="http://schemas.microsoft.com/office/drawing/2014/main" id="{550268B1-FB36-95A9-4CDA-BAE118DA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0467" y="1638971"/>
            <a:ext cx="9503474" cy="373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 Box 3">
            <a:extLst>
              <a:ext uri="{FF2B5EF4-FFF2-40B4-BE49-F238E27FC236}">
                <a16:creationId xmlns:a16="http://schemas.microsoft.com/office/drawing/2014/main" id="{0EC0C0ED-1EDC-2EBF-8FA7-F7DC00081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991" y="6527949"/>
            <a:ext cx="401579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8-3 </a:t>
            </a:r>
            <a:r>
              <a:rPr lang="en-US" sz="105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Essential Cell Biology </a:t>
            </a: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(© Garland Science 2010)</a:t>
            </a:r>
          </a:p>
          <a:p>
            <a:endParaRPr lang="en-US" sz="105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94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6787B7"/>
              </a:buClr>
              <a:buSzPts val="3600"/>
            </a:pPr>
            <a:r>
              <a:rPr lang="en-GB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Today’s practice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0B4E1641-E29F-4CEC-AB31-7D68042B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4919" y="2604523"/>
            <a:ext cx="94731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Google Shape;121;p18">
            <a:extLst>
              <a:ext uri="{FF2B5EF4-FFF2-40B4-BE49-F238E27FC236}">
                <a16:creationId xmlns:a16="http://schemas.microsoft.com/office/drawing/2014/main" id="{45F5C86E-5511-E2D1-7E45-F3FC83369FEA}"/>
              </a:ext>
            </a:extLst>
          </p:cNvPr>
          <p:cNvSpPr txBox="1"/>
          <p:nvPr/>
        </p:nvSpPr>
        <p:spPr>
          <a:xfrm>
            <a:off x="533401" y="1152763"/>
            <a:ext cx="5253536" cy="100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>
              <a:buAutoNum type="arabicPeriod"/>
            </a:pPr>
            <a:r>
              <a:rPr lang="en-US" sz="2000" u="sng" dirty="0">
                <a:latin typeface="Quicksand"/>
                <a:ea typeface="Quicksand"/>
                <a:cs typeface="Quicksand"/>
                <a:sym typeface="Quicksand"/>
              </a:rPr>
              <a:t>Apply WGCNA to a toxicogenomics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Quicksand"/>
                <a:ea typeface="Quicksand"/>
                <a:cs typeface="Quicksand"/>
                <a:sym typeface="Quicksand"/>
              </a:rPr>
              <a:t>Code can be found on GitHub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637166-B3DB-772E-F011-FD8ADA336E22}"/>
              </a:ext>
            </a:extLst>
          </p:cNvPr>
          <p:cNvGrpSpPr/>
          <p:nvPr/>
        </p:nvGrpSpPr>
        <p:grpSpPr>
          <a:xfrm>
            <a:off x="194034" y="4033330"/>
            <a:ext cx="1760571" cy="1915830"/>
            <a:chOff x="520773" y="3725519"/>
            <a:chExt cx="1760571" cy="1915830"/>
          </a:xfrm>
        </p:grpSpPr>
        <p:pic>
          <p:nvPicPr>
            <p:cNvPr id="1026" name="Picture 2" descr="database icon logo vector illustration. database storage symbol ...">
              <a:extLst>
                <a:ext uri="{FF2B5EF4-FFF2-40B4-BE49-F238E27FC236}">
                  <a16:creationId xmlns:a16="http://schemas.microsoft.com/office/drawing/2014/main" id="{B3B313C6-B56A-A9B6-E856-C120413B9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80" b="11282"/>
            <a:stretch/>
          </p:blipFill>
          <p:spPr bwMode="auto">
            <a:xfrm>
              <a:off x="637095" y="4413844"/>
              <a:ext cx="1527928" cy="1227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528E30-67FE-9F21-D8D5-131A8AFF4A7D}"/>
                </a:ext>
              </a:extLst>
            </p:cNvPr>
            <p:cNvSpPr txBox="1"/>
            <p:nvPr/>
          </p:nvSpPr>
          <p:spPr>
            <a:xfrm>
              <a:off x="520773" y="3725519"/>
              <a:ext cx="1760571" cy="266307"/>
            </a:xfrm>
            <a:prstGeom prst="rect">
              <a:avLst/>
            </a:prstGeom>
            <a:noFill/>
          </p:spPr>
          <p:txBody>
            <a:bodyPr wrap="square" lIns="108000" tIns="108000" rIns="108000" bIns="108000" rtlCol="0">
              <a:noAutofit/>
            </a:bodyPr>
            <a:lstStyle/>
            <a:p>
              <a:pPr algn="ctr"/>
              <a:r>
                <a:rPr lang="nl-NL" noProof="0" dirty="0">
                  <a:solidFill>
                    <a:schemeClr val="bg2"/>
                  </a:solidFill>
                  <a:latin typeface="Quicksand" panose="020B0604020202020204"/>
                </a:rPr>
                <a:t>TG-</a:t>
              </a:r>
              <a:r>
                <a:rPr lang="nl-NL" noProof="0" dirty="0" err="1">
                  <a:solidFill>
                    <a:schemeClr val="bg2"/>
                  </a:solidFill>
                  <a:latin typeface="Quicksand" panose="020B0604020202020204"/>
                </a:rPr>
                <a:t>GATEs</a:t>
              </a:r>
              <a:r>
                <a:rPr lang="nl-NL" noProof="0" dirty="0">
                  <a:solidFill>
                    <a:schemeClr val="bg2"/>
                  </a:solidFill>
                  <a:latin typeface="Quicksand" panose="020B0604020202020204"/>
                </a:rPr>
                <a:t> database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21C8F-E591-2E43-D27A-672530F1FCBA}"/>
              </a:ext>
            </a:extLst>
          </p:cNvPr>
          <p:cNvGrpSpPr/>
          <p:nvPr/>
        </p:nvGrpSpPr>
        <p:grpSpPr>
          <a:xfrm>
            <a:off x="2581236" y="3685884"/>
            <a:ext cx="1869413" cy="2529754"/>
            <a:chOff x="2742433" y="3546370"/>
            <a:chExt cx="1869413" cy="25297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F826BF-64D5-ED4E-D85F-829A9C5BA397}"/>
                </a:ext>
              </a:extLst>
            </p:cNvPr>
            <p:cNvSpPr txBox="1"/>
            <p:nvPr/>
          </p:nvSpPr>
          <p:spPr>
            <a:xfrm>
              <a:off x="2742433" y="3546370"/>
              <a:ext cx="1869413" cy="1227505"/>
            </a:xfrm>
            <a:prstGeom prst="rect">
              <a:avLst/>
            </a:prstGeom>
            <a:noFill/>
          </p:spPr>
          <p:txBody>
            <a:bodyPr wrap="square" lIns="108000" tIns="108000" rIns="108000" bIns="108000" rtlCol="0">
              <a:noAutofit/>
            </a:bodyPr>
            <a:lstStyle/>
            <a:p>
              <a:pPr algn="ctr"/>
              <a:r>
                <a:rPr lang="nl-NL" b="1" dirty="0">
                  <a:solidFill>
                    <a:schemeClr val="bg2"/>
                  </a:solidFill>
                  <a:latin typeface="Quicksand" panose="020B0604020202020204"/>
                </a:rPr>
                <a:t>Extract data: </a:t>
              </a:r>
              <a:r>
                <a:rPr lang="nl-NL" dirty="0">
                  <a:solidFill>
                    <a:schemeClr val="bg2"/>
                  </a:solidFill>
                  <a:latin typeface="Quicksand" panose="020B0604020202020204"/>
                </a:rPr>
                <a:t>941 different PHH </a:t>
              </a:r>
              <a:r>
                <a:rPr lang="nl-NL" dirty="0" err="1">
                  <a:solidFill>
                    <a:schemeClr val="bg2"/>
                  </a:solidFill>
                  <a:latin typeface="Quicksand" panose="020B0604020202020204"/>
                </a:rPr>
                <a:t>treatments</a:t>
              </a:r>
              <a:endParaRPr lang="nl-NL" noProof="0" dirty="0">
                <a:solidFill>
                  <a:schemeClr val="bg2"/>
                </a:solidFill>
                <a:latin typeface="Quicksand" panose="020B060402020202020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DC9C7C-1CEC-A8E1-5F5B-9A9094189A1A}"/>
                </a:ext>
              </a:extLst>
            </p:cNvPr>
            <p:cNvSpPr txBox="1"/>
            <p:nvPr/>
          </p:nvSpPr>
          <p:spPr>
            <a:xfrm>
              <a:off x="2851275" y="5809817"/>
              <a:ext cx="1760571" cy="266307"/>
            </a:xfrm>
            <a:prstGeom prst="rect">
              <a:avLst/>
            </a:prstGeom>
            <a:noFill/>
          </p:spPr>
          <p:txBody>
            <a:bodyPr wrap="square" lIns="108000" tIns="108000" rIns="108000" bIns="108000" rtlCol="0">
              <a:noAutofit/>
            </a:bodyPr>
            <a:lstStyle/>
            <a:p>
              <a:pPr algn="ctr"/>
              <a:r>
                <a:rPr lang="nl-NL" sz="1100" noProof="0" dirty="0" err="1">
                  <a:solidFill>
                    <a:schemeClr val="bg2"/>
                  </a:solidFill>
                  <a:latin typeface="Quicksand" panose="020B0604020202020204"/>
                </a:rPr>
                <a:t>Measured</a:t>
              </a:r>
              <a:r>
                <a:rPr lang="nl-NL" sz="1100" noProof="0" dirty="0">
                  <a:solidFill>
                    <a:schemeClr val="bg2"/>
                  </a:solidFill>
                  <a:latin typeface="Quicksand" panose="020B0604020202020204"/>
                </a:rPr>
                <a:t> on microarray platform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62B1372-BDC7-9504-27CB-C3758C1FC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956" y="4692930"/>
              <a:ext cx="1442366" cy="108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DE69AB-A88C-F99B-BB7E-1FE5E8AB5044}"/>
              </a:ext>
            </a:extLst>
          </p:cNvPr>
          <p:cNvSpPr txBox="1"/>
          <p:nvPr/>
        </p:nvSpPr>
        <p:spPr>
          <a:xfrm>
            <a:off x="5195673" y="4828933"/>
            <a:ext cx="2084895" cy="266307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pPr algn="ctr"/>
            <a:r>
              <a:rPr lang="nl-NL" b="1" dirty="0" err="1">
                <a:solidFill>
                  <a:schemeClr val="bg2"/>
                </a:solidFill>
                <a:latin typeface="Quicksand" panose="020B0604020202020204"/>
              </a:rPr>
              <a:t>Normalization</a:t>
            </a:r>
            <a:r>
              <a:rPr lang="nl-NL" b="1" dirty="0">
                <a:solidFill>
                  <a:schemeClr val="bg2"/>
                </a:solidFill>
                <a:latin typeface="Quicksand" panose="020B0604020202020204"/>
              </a:rPr>
              <a:t>: </a:t>
            </a:r>
          </a:p>
          <a:p>
            <a:pPr algn="ctr"/>
            <a:r>
              <a:rPr lang="nl-NL" dirty="0" err="1">
                <a:solidFill>
                  <a:schemeClr val="bg2"/>
                </a:solidFill>
                <a:latin typeface="Quicksand" panose="020B0604020202020204"/>
              </a:rPr>
              <a:t>Robust</a:t>
            </a:r>
            <a:r>
              <a:rPr lang="nl-NL" dirty="0">
                <a:solidFill>
                  <a:schemeClr val="bg2"/>
                </a:solidFill>
                <a:latin typeface="Quicksand" panose="020B0604020202020204"/>
              </a:rPr>
              <a:t> Multi Array </a:t>
            </a:r>
            <a:r>
              <a:rPr lang="nl-NL" dirty="0" err="1">
                <a:solidFill>
                  <a:schemeClr val="bg2"/>
                </a:solidFill>
                <a:latin typeface="Quicksand" panose="020B0604020202020204"/>
              </a:rPr>
              <a:t>Average</a:t>
            </a:r>
            <a:r>
              <a:rPr lang="nl-NL" dirty="0">
                <a:solidFill>
                  <a:schemeClr val="bg2"/>
                </a:solidFill>
                <a:latin typeface="Quicksand" panose="020B0604020202020204"/>
              </a:rPr>
              <a:t> (RMA)</a:t>
            </a:r>
            <a:endParaRPr lang="nl-NL" noProof="0" dirty="0">
              <a:solidFill>
                <a:schemeClr val="bg2"/>
              </a:solidFill>
              <a:latin typeface="Quicksand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F8F30-BD80-1C97-F6F3-083768CE40C9}"/>
              </a:ext>
            </a:extLst>
          </p:cNvPr>
          <p:cNvSpPr txBox="1"/>
          <p:nvPr/>
        </p:nvSpPr>
        <p:spPr>
          <a:xfrm>
            <a:off x="7937133" y="5031392"/>
            <a:ext cx="3850414" cy="266307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pPr algn="ctr"/>
            <a:r>
              <a:rPr lang="nl-NL" b="1" dirty="0">
                <a:solidFill>
                  <a:schemeClr val="bg2"/>
                </a:solidFill>
                <a:latin typeface="Quicksand" panose="020B0604020202020204"/>
              </a:rPr>
              <a:t>Contrast treatment </a:t>
            </a:r>
            <a:r>
              <a:rPr lang="nl-NL" b="1" dirty="0" err="1">
                <a:solidFill>
                  <a:schemeClr val="bg2"/>
                </a:solidFill>
                <a:latin typeface="Quicksand" panose="020B0604020202020204"/>
              </a:rPr>
              <a:t>vs</a:t>
            </a:r>
            <a:r>
              <a:rPr lang="nl-NL" b="1" dirty="0">
                <a:solidFill>
                  <a:schemeClr val="bg2"/>
                </a:solidFill>
                <a:latin typeface="Quicksand" panose="020B0604020202020204"/>
              </a:rPr>
              <a:t> control: </a:t>
            </a:r>
          </a:p>
          <a:p>
            <a:pPr algn="ctr"/>
            <a:r>
              <a:rPr lang="nl-NL" noProof="0" dirty="0">
                <a:solidFill>
                  <a:schemeClr val="bg2"/>
                </a:solidFill>
                <a:latin typeface="Quicksand" panose="020B0604020202020204"/>
              </a:rPr>
              <a:t>log2fc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197E3F1-919D-7252-9255-55C5EF639BB1}"/>
              </a:ext>
            </a:extLst>
          </p:cNvPr>
          <p:cNvSpPr/>
          <p:nvPr/>
        </p:nvSpPr>
        <p:spPr>
          <a:xfrm>
            <a:off x="1762612" y="5345729"/>
            <a:ext cx="707011" cy="160425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F105E0D-3DEB-A453-4B25-362439843B92}"/>
              </a:ext>
            </a:extLst>
          </p:cNvPr>
          <p:cNvSpPr/>
          <p:nvPr/>
        </p:nvSpPr>
        <p:spPr>
          <a:xfrm>
            <a:off x="4486589" y="5345729"/>
            <a:ext cx="707011" cy="160425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B0E45E8-7847-337E-A3BD-3370D02B9A88}"/>
              </a:ext>
            </a:extLst>
          </p:cNvPr>
          <p:cNvSpPr/>
          <p:nvPr/>
        </p:nvSpPr>
        <p:spPr>
          <a:xfrm>
            <a:off x="7413637" y="5345729"/>
            <a:ext cx="707011" cy="160425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98E2F8-6C4D-A4DC-63A3-436E91A960A8}"/>
              </a:ext>
            </a:extLst>
          </p:cNvPr>
          <p:cNvGrpSpPr/>
          <p:nvPr/>
        </p:nvGrpSpPr>
        <p:grpSpPr>
          <a:xfrm>
            <a:off x="9702652" y="143598"/>
            <a:ext cx="2084895" cy="2018330"/>
            <a:chOff x="9421306" y="236682"/>
            <a:chExt cx="2084895" cy="20183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FAB0B4-9B04-1B5E-B5D4-C541C009F646}"/>
                </a:ext>
              </a:extLst>
            </p:cNvPr>
            <p:cNvGrpSpPr/>
            <p:nvPr/>
          </p:nvGrpSpPr>
          <p:grpSpPr>
            <a:xfrm>
              <a:off x="9421306" y="236682"/>
              <a:ext cx="2084895" cy="1796100"/>
              <a:chOff x="8994176" y="1343164"/>
              <a:chExt cx="2084895" cy="179610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466803-6248-CAFF-C6FF-C4E7886AC6D0}"/>
                  </a:ext>
                </a:extLst>
              </p:cNvPr>
              <p:cNvSpPr txBox="1"/>
              <p:nvPr/>
            </p:nvSpPr>
            <p:spPr>
              <a:xfrm>
                <a:off x="8994176" y="1343164"/>
                <a:ext cx="2084895" cy="266307"/>
              </a:xfrm>
              <a:prstGeom prst="rect">
                <a:avLst/>
              </a:prstGeom>
              <a:noFill/>
            </p:spPr>
            <p:txBody>
              <a:bodyPr wrap="square" lIns="108000" tIns="108000" rIns="108000" bIns="108000" rtlCol="0">
                <a:noAutofit/>
              </a:bodyPr>
              <a:lstStyle/>
              <a:p>
                <a:pPr algn="ctr"/>
                <a:r>
                  <a:rPr lang="nl-NL" b="1" dirty="0" err="1">
                    <a:solidFill>
                      <a:schemeClr val="bg2"/>
                    </a:solidFill>
                  </a:rPr>
                  <a:t>Nitrofurantoin</a:t>
                </a:r>
                <a:endParaRPr lang="nl-NL" noProof="0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1032" name="Picture 8" descr="Nitrofurantoin Uses and Precautions - FAQs">
                <a:extLst>
                  <a:ext uri="{FF2B5EF4-FFF2-40B4-BE49-F238E27FC236}">
                    <a16:creationId xmlns:a16="http://schemas.microsoft.com/office/drawing/2014/main" id="{DED68C6A-8406-C8E7-CB10-C739FC275B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62021" y="1799872"/>
                <a:ext cx="1339392" cy="1339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8048E9-0286-7A58-F5BF-9D1D51C64FEC}"/>
                </a:ext>
              </a:extLst>
            </p:cNvPr>
            <p:cNvSpPr txBox="1"/>
            <p:nvPr/>
          </p:nvSpPr>
          <p:spPr>
            <a:xfrm>
              <a:off x="9578561" y="1988705"/>
              <a:ext cx="1760571" cy="266307"/>
            </a:xfrm>
            <a:prstGeom prst="rect">
              <a:avLst/>
            </a:prstGeom>
            <a:noFill/>
          </p:spPr>
          <p:txBody>
            <a:bodyPr wrap="square" lIns="108000" tIns="108000" rIns="108000" bIns="108000" rtlCol="0">
              <a:noAutofit/>
            </a:bodyPr>
            <a:lstStyle/>
            <a:p>
              <a:pPr algn="ctr"/>
              <a:r>
                <a:rPr lang="nl-NL" sz="1100" b="1" noProof="0" dirty="0">
                  <a:solidFill>
                    <a:schemeClr val="bg2"/>
                  </a:solidFill>
                  <a:latin typeface="Quicksand" panose="020B0604020202020204"/>
                </a:rPr>
                <a:t>3 timepoints </a:t>
              </a:r>
              <a:r>
                <a:rPr lang="nl-NL" sz="1100" noProof="0" dirty="0">
                  <a:solidFill>
                    <a:schemeClr val="bg2"/>
                  </a:solidFill>
                  <a:latin typeface="Quicksand" panose="020B0604020202020204"/>
                </a:rPr>
                <a:t>(2, 8 </a:t>
              </a:r>
              <a:r>
                <a:rPr lang="nl-NL" sz="1100" noProof="0" dirty="0" err="1">
                  <a:solidFill>
                    <a:schemeClr val="bg2"/>
                  </a:solidFill>
                  <a:latin typeface="Quicksand" panose="020B0604020202020204"/>
                </a:rPr>
                <a:t>and</a:t>
              </a:r>
              <a:r>
                <a:rPr lang="nl-NL" sz="1100" noProof="0" dirty="0">
                  <a:solidFill>
                    <a:schemeClr val="bg2"/>
                  </a:solidFill>
                  <a:latin typeface="Quicksand" panose="020B0604020202020204"/>
                </a:rPr>
                <a:t> 24 </a:t>
              </a:r>
              <a:r>
                <a:rPr lang="nl-NL" sz="1100" noProof="0" dirty="0" err="1">
                  <a:solidFill>
                    <a:schemeClr val="bg2"/>
                  </a:solidFill>
                  <a:latin typeface="Quicksand" panose="020B0604020202020204"/>
                </a:rPr>
                <a:t>hours</a:t>
              </a:r>
              <a:r>
                <a:rPr lang="nl-NL" sz="1100" noProof="0" dirty="0">
                  <a:solidFill>
                    <a:schemeClr val="bg2"/>
                  </a:solidFill>
                  <a:latin typeface="Quicksand" panose="020B0604020202020204"/>
                </a:rPr>
                <a:t>)</a:t>
              </a:r>
              <a:r>
                <a:rPr lang="nl-NL" sz="1100" dirty="0">
                  <a:solidFill>
                    <a:schemeClr val="bg2"/>
                  </a:solidFill>
                  <a:latin typeface="Quicksand" panose="020B0604020202020204"/>
                </a:rPr>
                <a:t> &amp; </a:t>
              </a:r>
              <a:r>
                <a:rPr lang="nl-NL" sz="1100" b="1" dirty="0">
                  <a:solidFill>
                    <a:schemeClr val="bg2"/>
                  </a:solidFill>
                  <a:latin typeface="Quicksand" panose="020B0604020202020204"/>
                </a:rPr>
                <a:t>3 </a:t>
              </a:r>
              <a:r>
                <a:rPr lang="nl-NL" sz="1100" b="1" dirty="0" err="1">
                  <a:solidFill>
                    <a:schemeClr val="bg2"/>
                  </a:solidFill>
                  <a:latin typeface="Quicksand" panose="020B0604020202020204"/>
                </a:rPr>
                <a:t>concentrations</a:t>
              </a:r>
              <a:r>
                <a:rPr lang="nl-NL" sz="1100" b="1" dirty="0">
                  <a:solidFill>
                    <a:schemeClr val="bg2"/>
                  </a:solidFill>
                  <a:latin typeface="Quicksand" panose="020B0604020202020204"/>
                </a:rPr>
                <a:t> </a:t>
              </a:r>
              <a:r>
                <a:rPr lang="nl-NL" sz="1100" dirty="0">
                  <a:solidFill>
                    <a:schemeClr val="bg2"/>
                  </a:solidFill>
                  <a:latin typeface="Quicksand" panose="020B0604020202020204"/>
                </a:rPr>
                <a:t>(5, 25 </a:t>
              </a:r>
              <a:r>
                <a:rPr lang="nl-NL" sz="1100" dirty="0" err="1">
                  <a:solidFill>
                    <a:schemeClr val="bg2"/>
                  </a:solidFill>
                  <a:latin typeface="Quicksand" panose="020B0604020202020204"/>
                </a:rPr>
                <a:t>and</a:t>
              </a:r>
              <a:r>
                <a:rPr lang="nl-NL" sz="1100" dirty="0">
                  <a:solidFill>
                    <a:schemeClr val="bg2"/>
                  </a:solidFill>
                  <a:latin typeface="Quicksand" panose="020B0604020202020204"/>
                </a:rPr>
                <a:t> 125 </a:t>
              </a:r>
              <a:r>
                <a:rPr lang="nl-NL" sz="1100" dirty="0" err="1">
                  <a:solidFill>
                    <a:schemeClr val="bg2"/>
                  </a:solidFill>
                  <a:latin typeface="Quicksand" panose="020B0604020202020204"/>
                </a:rPr>
                <a:t>uM</a:t>
              </a:r>
              <a:r>
                <a:rPr lang="nl-NL" sz="1100" dirty="0">
                  <a:solidFill>
                    <a:schemeClr val="bg2"/>
                  </a:solidFill>
                  <a:latin typeface="Quicksand" panose="020B0604020202020204"/>
                </a:rPr>
                <a:t>)</a:t>
              </a:r>
              <a:endParaRPr lang="nl-NL" sz="1100" noProof="0" dirty="0">
                <a:solidFill>
                  <a:schemeClr val="bg2"/>
                </a:solidFill>
                <a:latin typeface="Quicksand" panose="020B0604020202020204"/>
              </a:endParaRPr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4AF7837-6B72-B251-4CD5-2249E4391983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9180165" y="3471365"/>
            <a:ext cx="2242203" cy="877852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5E83D4C8-383C-D4A0-5643-208D755B17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63" y="598456"/>
            <a:ext cx="3580577" cy="35805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3923BA-C856-3312-0F60-D60A11D56555}"/>
              </a:ext>
            </a:extLst>
          </p:cNvPr>
          <p:cNvSpPr txBox="1"/>
          <p:nvPr/>
        </p:nvSpPr>
        <p:spPr>
          <a:xfrm>
            <a:off x="533401" y="2148916"/>
            <a:ext cx="486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 startAt="2"/>
            </a:pPr>
            <a:r>
              <a:rPr lang="en-US" sz="2000" u="sng" dirty="0">
                <a:latin typeface="Quicksand"/>
                <a:ea typeface="Quicksand"/>
                <a:cs typeface="Quicksand"/>
                <a:sym typeface="Quicksand"/>
              </a:rPr>
              <a:t>Browse our extended version of WGCNA applied to a larger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Quicksand"/>
                <a:ea typeface="Quicksand"/>
                <a:cs typeface="Quicksand"/>
                <a:sym typeface="Quicksand"/>
              </a:rPr>
              <a:t>Visualize same compound</a:t>
            </a:r>
          </a:p>
        </p:txBody>
      </p:sp>
    </p:spTree>
    <p:extLst>
      <p:ext uri="{BB962C8B-B14F-4D97-AF65-F5344CB8AC3E}">
        <p14:creationId xmlns:p14="http://schemas.microsoft.com/office/powerpoint/2010/main" val="33495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540BA479-685D-1D75-A45F-9C22EB5A6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8" y="2445062"/>
            <a:ext cx="2830212" cy="28302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7901-27E2-A3CC-96D9-C8A9D982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2EEE-185C-8646-A5D4-CD489F088575}" type="slidenum">
              <a:rPr lang="de-DE" smtClean="0"/>
              <a:t>21</a:t>
            </a:fld>
            <a:endParaRPr lang="de-DE"/>
          </a:p>
        </p:txBody>
      </p:sp>
      <p:pic>
        <p:nvPicPr>
          <p:cNvPr id="1034" name="Picture 10" descr="GitHub Logo: valor, história, PNG">
            <a:extLst>
              <a:ext uri="{FF2B5EF4-FFF2-40B4-BE49-F238E27FC236}">
                <a16:creationId xmlns:a16="http://schemas.microsoft.com/office/drawing/2014/main" id="{BACF582B-D61B-4AEA-52B8-5CBA42C22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16" y="60531"/>
            <a:ext cx="3279256" cy="18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OneDrive turns 15: the service will receive an updated design ...">
            <a:extLst>
              <a:ext uri="{FF2B5EF4-FFF2-40B4-BE49-F238E27FC236}">
                <a16:creationId xmlns:a16="http://schemas.microsoft.com/office/drawing/2014/main" id="{E2A1C70C-E3A1-2A2F-2669-006F86F0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0" y="169304"/>
            <a:ext cx="2604190" cy="18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qr code with black squares&#10;&#10;Description automatically generated">
            <a:extLst>
              <a:ext uri="{FF2B5EF4-FFF2-40B4-BE49-F238E27FC236}">
                <a16:creationId xmlns:a16="http://schemas.microsoft.com/office/drawing/2014/main" id="{C2FB70DE-76CE-E31D-E728-3B3BC3EC4F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19" y="2445062"/>
            <a:ext cx="2830212" cy="2830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5259FE-8AE7-C591-B5F8-BFED8791DA41}"/>
              </a:ext>
            </a:extLst>
          </p:cNvPr>
          <p:cNvSpPr txBox="1"/>
          <p:nvPr/>
        </p:nvSpPr>
        <p:spPr>
          <a:xfrm>
            <a:off x="1753625" y="5686037"/>
            <a:ext cx="1542473" cy="471054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pPr algn="ctr"/>
            <a:r>
              <a:rPr lang="nl-NL" noProof="0" dirty="0">
                <a:solidFill>
                  <a:schemeClr val="bg2"/>
                </a:solidFill>
                <a:latin typeface="Quicksand" panose="020B0604020202020204"/>
              </a:rPr>
              <a:t>Code + input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C4BAD-E9F8-034E-3CCE-293E28FD37AC}"/>
              </a:ext>
            </a:extLst>
          </p:cNvPr>
          <p:cNvSpPr txBox="1"/>
          <p:nvPr/>
        </p:nvSpPr>
        <p:spPr>
          <a:xfrm>
            <a:off x="5484363" y="5686037"/>
            <a:ext cx="2218764" cy="471054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pPr algn="ctr"/>
            <a:r>
              <a:rPr lang="nl-NL" noProof="0" dirty="0" err="1">
                <a:solidFill>
                  <a:schemeClr val="bg2"/>
                </a:solidFill>
                <a:latin typeface="Quicksand" panose="020B0604020202020204"/>
              </a:rPr>
              <a:t>Topological</a:t>
            </a:r>
            <a:r>
              <a:rPr lang="nl-NL" noProof="0" dirty="0">
                <a:solidFill>
                  <a:schemeClr val="bg2"/>
                </a:solidFill>
                <a:latin typeface="Quicksand" panose="020B0604020202020204"/>
              </a:rPr>
              <a:t> Overlap Matrix output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4AB30BF-113C-57EC-3861-059F311CD075}"/>
              </a:ext>
            </a:extLst>
          </p:cNvPr>
          <p:cNvCxnSpPr>
            <a:stCxn id="9" idx="1"/>
            <a:endCxn id="6" idx="2"/>
          </p:cNvCxnSpPr>
          <p:nvPr/>
        </p:nvCxnSpPr>
        <p:spPr>
          <a:xfrm rot="10800000" flipH="1">
            <a:off x="1753624" y="5275274"/>
            <a:ext cx="125119" cy="646290"/>
          </a:xfrm>
          <a:prstGeom prst="curvedConnector4">
            <a:avLst>
              <a:gd name="adj1" fmla="val -182706"/>
              <a:gd name="adj2" fmla="val 68221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FF568A5-03BA-7B66-4B91-CDE61211377E}"/>
              </a:ext>
            </a:extLst>
          </p:cNvPr>
          <p:cNvCxnSpPr>
            <a:stCxn id="10" idx="1"/>
            <a:endCxn id="8" idx="2"/>
          </p:cNvCxnSpPr>
          <p:nvPr/>
        </p:nvCxnSpPr>
        <p:spPr>
          <a:xfrm rot="10800000" flipH="1">
            <a:off x="5484363" y="5275274"/>
            <a:ext cx="627862" cy="646290"/>
          </a:xfrm>
          <a:prstGeom prst="curvedConnector4">
            <a:avLst>
              <a:gd name="adj1" fmla="val -36409"/>
              <a:gd name="adj2" fmla="val 68221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qr code with black squares&#10;&#10;Description automatically generated">
            <a:extLst>
              <a:ext uri="{FF2B5EF4-FFF2-40B4-BE49-F238E27FC236}">
                <a16:creationId xmlns:a16="http://schemas.microsoft.com/office/drawing/2014/main" id="{71B1A152-80E9-2C65-D59C-3C0060D2A9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00" y="2445062"/>
            <a:ext cx="2830212" cy="2830212"/>
          </a:xfrm>
          <a:prstGeom prst="rect">
            <a:avLst/>
          </a:prstGeom>
        </p:spPr>
      </p:pic>
      <p:pic>
        <p:nvPicPr>
          <p:cNvPr id="22" name="Picture 21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1E904495-A5E2-3999-B124-C62AD54461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955" y="173071"/>
            <a:ext cx="1619502" cy="16195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47F0A9-2B98-3C05-DC6A-69E06314EB97}"/>
              </a:ext>
            </a:extLst>
          </p:cNvPr>
          <p:cNvSpPr txBox="1"/>
          <p:nvPr/>
        </p:nvSpPr>
        <p:spPr>
          <a:xfrm>
            <a:off x="10002982" y="5471761"/>
            <a:ext cx="2107174" cy="471054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pPr algn="ctr"/>
            <a:r>
              <a:rPr lang="nl-NL" noProof="0" dirty="0">
                <a:solidFill>
                  <a:schemeClr val="bg2"/>
                </a:solidFill>
                <a:latin typeface="Quicksand" panose="020B0604020202020204"/>
              </a:rPr>
              <a:t>TXG-</a:t>
            </a:r>
            <a:r>
              <a:rPr lang="nl-NL" noProof="0" dirty="0" err="1">
                <a:solidFill>
                  <a:schemeClr val="bg2"/>
                </a:solidFill>
                <a:latin typeface="Quicksand" panose="020B0604020202020204"/>
              </a:rPr>
              <a:t>MAPr</a:t>
            </a:r>
            <a:endParaRPr lang="nl-NL" dirty="0">
              <a:solidFill>
                <a:schemeClr val="bg2"/>
              </a:solidFill>
              <a:latin typeface="Quicksand" panose="020B0604020202020204"/>
            </a:endParaRPr>
          </a:p>
          <a:p>
            <a:pPr algn="ctr"/>
            <a:r>
              <a:rPr lang="nl-NL" sz="1400" noProof="0" dirty="0">
                <a:solidFill>
                  <a:schemeClr val="bg2"/>
                </a:solidFill>
                <a:latin typeface="Quicksand" panose="020B0604020202020204"/>
              </a:rPr>
              <a:t>Username: </a:t>
            </a:r>
            <a:r>
              <a:rPr lang="nl-NL" sz="1400" noProof="0" dirty="0" err="1">
                <a:solidFill>
                  <a:schemeClr val="bg2"/>
                </a:solidFill>
                <a:latin typeface="Quicksand" panose="020B0604020202020204"/>
              </a:rPr>
              <a:t>guest</a:t>
            </a:r>
            <a:endParaRPr lang="nl-NL" sz="1400" noProof="0" dirty="0">
              <a:solidFill>
                <a:schemeClr val="bg2"/>
              </a:solidFill>
              <a:latin typeface="Quicksand" panose="020B0604020202020204"/>
            </a:endParaRPr>
          </a:p>
          <a:p>
            <a:pPr algn="ctr"/>
            <a:r>
              <a:rPr lang="nl-NL" sz="1400" dirty="0">
                <a:solidFill>
                  <a:schemeClr val="bg2"/>
                </a:solidFill>
                <a:latin typeface="Quicksand" panose="020B0604020202020204"/>
              </a:rPr>
              <a:t>Password: login4guest</a:t>
            </a:r>
            <a:endParaRPr lang="nl-NL" sz="1400" noProof="0" dirty="0">
              <a:solidFill>
                <a:schemeClr val="bg2"/>
              </a:solidFill>
              <a:latin typeface="Quicksand" panose="020B0604020202020204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9F76B13-5F38-B457-9182-00121CBC5FDB}"/>
              </a:ext>
            </a:extLst>
          </p:cNvPr>
          <p:cNvCxnSpPr>
            <a:cxnSpLocks/>
            <a:stCxn id="23" idx="1"/>
            <a:endCxn id="20" idx="2"/>
          </p:cNvCxnSpPr>
          <p:nvPr/>
        </p:nvCxnSpPr>
        <p:spPr>
          <a:xfrm rot="10800000" flipH="1">
            <a:off x="10002982" y="5275274"/>
            <a:ext cx="342724" cy="432014"/>
          </a:xfrm>
          <a:prstGeom prst="curvedConnector4">
            <a:avLst>
              <a:gd name="adj1" fmla="val -66701"/>
              <a:gd name="adj2" fmla="val 77259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1824C9-E0D4-8BBC-70AB-C4E28B77D9F9}"/>
              </a:ext>
            </a:extLst>
          </p:cNvPr>
          <p:cNvSpPr txBox="1"/>
          <p:nvPr/>
        </p:nvSpPr>
        <p:spPr>
          <a:xfrm>
            <a:off x="376059" y="1990421"/>
            <a:ext cx="315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latin typeface="Aptos" panose="020B0004020202020204" pitchFamily="34" charset="0"/>
              </a:rPr>
              <a:t>https://tinyurl.com/2kn2djkz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6E1BFE-F71B-662B-CAE2-E76D1302C09E}"/>
              </a:ext>
            </a:extLst>
          </p:cNvPr>
          <p:cNvSpPr txBox="1"/>
          <p:nvPr/>
        </p:nvSpPr>
        <p:spPr>
          <a:xfrm>
            <a:off x="8932937" y="1990421"/>
            <a:ext cx="315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latin typeface="Aptos" panose="020B0004020202020204" pitchFamily="34" charset="0"/>
              </a:rPr>
              <a:t>https://txg-mapr.eu/login/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F2926-0EBD-C15F-DFF5-A7C69532B560}"/>
              </a:ext>
            </a:extLst>
          </p:cNvPr>
          <p:cNvSpPr txBox="1"/>
          <p:nvPr/>
        </p:nvSpPr>
        <p:spPr>
          <a:xfrm>
            <a:off x="4566548" y="1990421"/>
            <a:ext cx="3343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latin typeface="Aptos" panose="020B0004020202020204" pitchFamily="34" charset="0"/>
              </a:rPr>
              <a:t>https://tinyurl.com/5bv9udjb</a:t>
            </a:r>
          </a:p>
        </p:txBody>
      </p:sp>
    </p:spTree>
    <p:extLst>
      <p:ext uri="{BB962C8B-B14F-4D97-AF65-F5344CB8AC3E}">
        <p14:creationId xmlns:p14="http://schemas.microsoft.com/office/powerpoint/2010/main" val="226968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"/>
          <p:cNvSpPr txBox="1">
            <a:spLocks noGrp="1"/>
          </p:cNvSpPr>
          <p:nvPr>
            <p:ph type="title"/>
          </p:nvPr>
        </p:nvSpPr>
        <p:spPr>
          <a:xfrm>
            <a:off x="838200" y="202159"/>
            <a:ext cx="1021608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3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Toxicogenomics</a:t>
            </a: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analysis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6" name="Google Shape;20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7571F-9B87-8A02-2F01-ED21F2041F56}"/>
              </a:ext>
            </a:extLst>
          </p:cNvPr>
          <p:cNvSpPr/>
          <p:nvPr/>
        </p:nvSpPr>
        <p:spPr>
          <a:xfrm>
            <a:off x="2418486" y="1023114"/>
            <a:ext cx="6473723" cy="59745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Transcriptomic data processing</a:t>
            </a:r>
            <a:endParaRPr lang="nl-NL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6DD51-8AE8-A1A9-4FCE-D0A5B005E980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55348" y="1620571"/>
            <a:ext cx="1" cy="53842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DD929-3238-1F4D-ED6F-D8D6CB4E410F}"/>
              </a:ext>
            </a:extLst>
          </p:cNvPr>
          <p:cNvSpPr/>
          <p:nvPr/>
        </p:nvSpPr>
        <p:spPr>
          <a:xfrm>
            <a:off x="2418510" y="2158994"/>
            <a:ext cx="6473678" cy="597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QC, filtering of poor samples and probes, gene mapping, normalization, transformation, differential gene expression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F768C6-DC07-048D-F4AE-9DFB002BB836}"/>
              </a:ext>
            </a:extLst>
          </p:cNvPr>
          <p:cNvSpPr txBox="1"/>
          <p:nvPr/>
        </p:nvSpPr>
        <p:spPr>
          <a:xfrm rot="20595970">
            <a:off x="8051739" y="1677321"/>
            <a:ext cx="258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Impact" panose="020B0806030902050204" pitchFamily="34" charset="0"/>
              </a:rPr>
              <a:t>Not covered by this training</a:t>
            </a:r>
            <a:endParaRPr lang="en-NL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C6CB457C-A6DA-55E5-C879-3C583114AEE4}"/>
              </a:ext>
            </a:extLst>
          </p:cNvPr>
          <p:cNvSpPr/>
          <p:nvPr/>
        </p:nvSpPr>
        <p:spPr>
          <a:xfrm>
            <a:off x="10631556" y="386441"/>
            <a:ext cx="1444487" cy="9712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25656"/>
              <a:gd name="adj5" fmla="val 98491"/>
              <a:gd name="adj6" fmla="val -5804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R-ODAF pipeline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https://doi.org/10.1016/j.yrtph.2022.105143</a:t>
            </a:r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NL" sz="120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2" descr="RNA sequencing principle">
            <a:extLst>
              <a:ext uri="{FF2B5EF4-FFF2-40B4-BE49-F238E27FC236}">
                <a16:creationId xmlns:a16="http://schemas.microsoft.com/office/drawing/2014/main" id="{9B975A48-8DDC-8C91-670C-CD34ADEB9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6734"/>
            <a:ext cx="4455547" cy="314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AAAA26-D2FE-4273-1911-DC4AF586F4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090" b="28446"/>
          <a:stretch/>
        </p:blipFill>
        <p:spPr>
          <a:xfrm>
            <a:off x="7176669" y="3696357"/>
            <a:ext cx="1008112" cy="2462538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7C0C0-D765-3817-D422-C5E5D2E807B7}"/>
              </a:ext>
            </a:extLst>
          </p:cNvPr>
          <p:cNvSpPr/>
          <p:nvPr/>
        </p:nvSpPr>
        <p:spPr>
          <a:xfrm>
            <a:off x="5991761" y="4668905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7D8B0F-053B-3A9B-3AFA-5F038C42272B}"/>
              </a:ext>
            </a:extLst>
          </p:cNvPr>
          <p:cNvGrpSpPr/>
          <p:nvPr/>
        </p:nvGrpSpPr>
        <p:grpSpPr>
          <a:xfrm>
            <a:off x="8963853" y="3696357"/>
            <a:ext cx="2493535" cy="2173357"/>
            <a:chOff x="2031727" y="1844824"/>
            <a:chExt cx="4196457" cy="378860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F4F234-462F-B2ED-86CA-EB0B577A5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247" b="6147"/>
            <a:stretch/>
          </p:blipFill>
          <p:spPr>
            <a:xfrm>
              <a:off x="2411760" y="1844824"/>
              <a:ext cx="3816424" cy="339070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B75FA1-FBEE-7569-9107-A5617A2BB44A}"/>
                </a:ext>
              </a:extLst>
            </p:cNvPr>
            <p:cNvSpPr txBox="1"/>
            <p:nvPr/>
          </p:nvSpPr>
          <p:spPr>
            <a:xfrm>
              <a:off x="3937926" y="5213256"/>
              <a:ext cx="979129" cy="42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log2 FC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C5949D-E11A-FC74-4B9F-22A7058181E3}"/>
                </a:ext>
              </a:extLst>
            </p:cNvPr>
            <p:cNvSpPr txBox="1"/>
            <p:nvPr/>
          </p:nvSpPr>
          <p:spPr>
            <a:xfrm rot="16200000">
              <a:off x="1393988" y="3215643"/>
              <a:ext cx="1695650" cy="42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-log10 P-value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72502E8-CF2E-6CFC-5AC2-1A6CBE3A0C2A}"/>
              </a:ext>
            </a:extLst>
          </p:cNvPr>
          <p:cNvSpPr txBox="1"/>
          <p:nvPr/>
        </p:nvSpPr>
        <p:spPr>
          <a:xfrm>
            <a:off x="4332302" y="6514726"/>
            <a:ext cx="70214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https://faculty.ucr.edu/~tgirke/HTML_Presentations/Manuals/Workshop_Dec_12_16_2013/Rrnaseq/Rrnaseq.pdf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"/>
          <p:cNvSpPr txBox="1">
            <a:spLocks noGrp="1"/>
          </p:cNvSpPr>
          <p:nvPr>
            <p:ph type="title"/>
          </p:nvPr>
        </p:nvSpPr>
        <p:spPr>
          <a:xfrm>
            <a:off x="838200" y="202159"/>
            <a:ext cx="1021608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3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Toxicogenomics</a:t>
            </a: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analysis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6" name="Google Shape;20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6358E5-47DD-2FA3-BDBB-9DEEF4AB2C14}"/>
              </a:ext>
            </a:extLst>
          </p:cNvPr>
          <p:cNvSpPr/>
          <p:nvPr/>
        </p:nvSpPr>
        <p:spPr>
          <a:xfrm>
            <a:off x="1422902" y="3662835"/>
            <a:ext cx="2702765" cy="992333"/>
          </a:xfrm>
          <a:prstGeom prst="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 with </a:t>
            </a:r>
            <a:r>
              <a:rPr lang="en-US" sz="240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knowledge</a:t>
            </a:r>
            <a:endParaRPr lang="nl-NL" sz="2400" dirty="0">
              <a:solidFill>
                <a:schemeClr val="tx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07835-0BDC-52FA-7D01-5A4C0CE2A6E3}"/>
              </a:ext>
            </a:extLst>
          </p:cNvPr>
          <p:cNvSpPr/>
          <p:nvPr/>
        </p:nvSpPr>
        <p:spPr>
          <a:xfrm>
            <a:off x="7268771" y="3662835"/>
            <a:ext cx="2702765" cy="992333"/>
          </a:xfrm>
          <a:prstGeom prst="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 to dose/concentration</a:t>
            </a:r>
            <a:endParaRPr lang="nl-NL" sz="2400" dirty="0">
              <a:solidFill>
                <a:schemeClr val="tx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C4169-B064-DA39-337C-029D09E37E30}"/>
              </a:ext>
            </a:extLst>
          </p:cNvPr>
          <p:cNvSpPr/>
          <p:nvPr/>
        </p:nvSpPr>
        <p:spPr>
          <a:xfrm>
            <a:off x="4396735" y="3665017"/>
            <a:ext cx="2702765" cy="992333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Data-driven interpretation</a:t>
            </a:r>
            <a:endParaRPr lang="nl-NL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E9B5CF-BE4C-3A66-5DA9-C70347A68F6A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2774278" y="4655168"/>
            <a:ext cx="7" cy="353308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F4B98A-756E-101B-7C54-778B1A66E33E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8620147" y="4655168"/>
            <a:ext cx="7" cy="353308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A04D14B-1656-6B56-CB0C-995DB725D374}"/>
              </a:ext>
            </a:extLst>
          </p:cNvPr>
          <p:cNvSpPr/>
          <p:nvPr/>
        </p:nvSpPr>
        <p:spPr>
          <a:xfrm>
            <a:off x="1422905" y="5008476"/>
            <a:ext cx="2702746" cy="1092484"/>
          </a:xfrm>
          <a:prstGeom prst="rect">
            <a:avLst/>
          </a:prstGeom>
          <a:solidFill>
            <a:srgbClr val="EAEEF2"/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Identification of perturbed pathways: gene set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215F5-ED67-7441-FD64-4BF9379C1F08}"/>
              </a:ext>
            </a:extLst>
          </p:cNvPr>
          <p:cNvSpPr/>
          <p:nvPr/>
        </p:nvSpPr>
        <p:spPr>
          <a:xfrm>
            <a:off x="7268774" y="5008476"/>
            <a:ext cx="2702746" cy="1092484"/>
          </a:xfrm>
          <a:prstGeom prst="rect">
            <a:avLst/>
          </a:prstGeom>
          <a:solidFill>
            <a:srgbClr val="EAEEF2"/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genes/pathways showing dose-dependent transitions?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C50933-284F-6595-4D94-6A5BA9D58AEC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748118" y="4657350"/>
            <a:ext cx="9" cy="359078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444FE63-D48C-27D5-54C8-6EB041A3ABEC}"/>
              </a:ext>
            </a:extLst>
          </p:cNvPr>
          <p:cNvSpPr/>
          <p:nvPr/>
        </p:nvSpPr>
        <p:spPr>
          <a:xfrm>
            <a:off x="4396754" y="5016428"/>
            <a:ext cx="2702746" cy="10873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analysis and WGCNA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7571F-9B87-8A02-2F01-ED21F2041F56}"/>
              </a:ext>
            </a:extLst>
          </p:cNvPr>
          <p:cNvSpPr/>
          <p:nvPr/>
        </p:nvSpPr>
        <p:spPr>
          <a:xfrm>
            <a:off x="2418486" y="1023114"/>
            <a:ext cx="6473723" cy="59745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Transcriptomic data processing</a:t>
            </a:r>
            <a:endParaRPr lang="nl-NL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6DD51-8AE8-A1A9-4FCE-D0A5B005E980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55348" y="1620571"/>
            <a:ext cx="1" cy="53842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DD929-3238-1F4D-ED6F-D8D6CB4E410F}"/>
              </a:ext>
            </a:extLst>
          </p:cNvPr>
          <p:cNvSpPr/>
          <p:nvPr/>
        </p:nvSpPr>
        <p:spPr>
          <a:xfrm>
            <a:off x="2418510" y="2158994"/>
            <a:ext cx="6473678" cy="597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QC, filtering of poor samples and probes, gene mapping, normalization, transformation, differential gene expression analysis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3021A39-F868-E7F2-F0B0-FD17E2C9087D}"/>
              </a:ext>
            </a:extLst>
          </p:cNvPr>
          <p:cNvSpPr/>
          <p:nvPr/>
        </p:nvSpPr>
        <p:spPr>
          <a:xfrm rot="5400000">
            <a:off x="5579992" y="3082506"/>
            <a:ext cx="331783" cy="256803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5CDF3AD-937B-CD1E-BB31-6C7C4CA9B746}"/>
              </a:ext>
            </a:extLst>
          </p:cNvPr>
          <p:cNvSpPr/>
          <p:nvPr/>
        </p:nvSpPr>
        <p:spPr>
          <a:xfrm rot="5400000">
            <a:off x="8281983" y="3078385"/>
            <a:ext cx="331783" cy="256803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188790F-D329-AC8D-D92C-EA42C6056841}"/>
              </a:ext>
            </a:extLst>
          </p:cNvPr>
          <p:cNvSpPr/>
          <p:nvPr/>
        </p:nvSpPr>
        <p:spPr>
          <a:xfrm rot="5400000">
            <a:off x="2608392" y="3043874"/>
            <a:ext cx="331783" cy="256803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F768C6-DC07-048D-F4AE-9DFB002BB836}"/>
              </a:ext>
            </a:extLst>
          </p:cNvPr>
          <p:cNvSpPr txBox="1"/>
          <p:nvPr/>
        </p:nvSpPr>
        <p:spPr>
          <a:xfrm rot="20595970">
            <a:off x="8051739" y="1677321"/>
            <a:ext cx="258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Impact" panose="020B0806030902050204" pitchFamily="34" charset="0"/>
              </a:rPr>
              <a:t>Not covered by this training</a:t>
            </a:r>
            <a:endParaRPr lang="en-NL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C6CB457C-A6DA-55E5-C879-3C583114AEE4}"/>
              </a:ext>
            </a:extLst>
          </p:cNvPr>
          <p:cNvSpPr/>
          <p:nvPr/>
        </p:nvSpPr>
        <p:spPr>
          <a:xfrm>
            <a:off x="10631556" y="386441"/>
            <a:ext cx="1444487" cy="9712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25656"/>
              <a:gd name="adj5" fmla="val 98491"/>
              <a:gd name="adj6" fmla="val -5804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R-ODAF pipeline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https://doi.org/10.1016/j.yrtph.2022.105143</a:t>
            </a:r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NL" sz="120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72C70-5261-2AF7-5A5D-4DDCE50768E4}"/>
              </a:ext>
            </a:extLst>
          </p:cNvPr>
          <p:cNvSpPr txBox="1"/>
          <p:nvPr/>
        </p:nvSpPr>
        <p:spPr>
          <a:xfrm rot="20595970">
            <a:off x="8852373" y="4429921"/>
            <a:ext cx="258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Impact" panose="020B0806030902050204" pitchFamily="34" charset="0"/>
              </a:rPr>
              <a:t>Not covered by this training</a:t>
            </a:r>
            <a:endParaRPr lang="en-NL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FD87B9FF-9CA0-4E20-D7F3-65DBB0B6F912}"/>
              </a:ext>
            </a:extLst>
          </p:cNvPr>
          <p:cNvSpPr/>
          <p:nvPr/>
        </p:nvSpPr>
        <p:spPr>
          <a:xfrm>
            <a:off x="10676347" y="2664183"/>
            <a:ext cx="1444487" cy="1363631"/>
          </a:xfrm>
          <a:prstGeom prst="borderCallout2">
            <a:avLst>
              <a:gd name="adj1" fmla="val 106042"/>
              <a:gd name="adj2" fmla="val 68158"/>
              <a:gd name="adj3" fmla="val 122715"/>
              <a:gd name="adj4" fmla="val 68638"/>
              <a:gd name="adj5" fmla="val 144342"/>
              <a:gd name="adj6" fmla="val 2108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BMDExpress</a:t>
            </a:r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https://www.epa.gov/system/files/documents/2023-08/05_Auerbach_EPA%20BOSC%20presentation-final.pdf</a:t>
            </a:r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NL" sz="120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36BB9-9934-B199-7A52-7C1EECCA0D6C}"/>
              </a:ext>
            </a:extLst>
          </p:cNvPr>
          <p:cNvSpPr txBox="1"/>
          <p:nvPr/>
        </p:nvSpPr>
        <p:spPr>
          <a:xfrm rot="20595970">
            <a:off x="-39533" y="4656671"/>
            <a:ext cx="258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Impact" panose="020B0806030902050204" pitchFamily="34" charset="0"/>
              </a:rPr>
              <a:t>Not covered by this training</a:t>
            </a:r>
            <a:endParaRPr lang="en-NL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E1AED8AB-2416-90CC-EE7D-906CD607D5F6}"/>
              </a:ext>
            </a:extLst>
          </p:cNvPr>
          <p:cNvSpPr/>
          <p:nvPr/>
        </p:nvSpPr>
        <p:spPr>
          <a:xfrm>
            <a:off x="269212" y="2656351"/>
            <a:ext cx="1444487" cy="1031848"/>
          </a:xfrm>
          <a:prstGeom prst="borderCallout2">
            <a:avLst>
              <a:gd name="adj1" fmla="val 108836"/>
              <a:gd name="adj2" fmla="val 16724"/>
              <a:gd name="adj3" fmla="val 127605"/>
              <a:gd name="adj4" fmla="val 17205"/>
              <a:gd name="adj5" fmla="val 174378"/>
              <a:gd name="adj6" fmla="val 5141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 GSEA, IPA, ORA </a:t>
            </a:r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https://doi.org/10.3389/fgene.2020.00654</a:t>
            </a:r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NL" sz="120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518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06CD-9C29-70D6-19A3-A0929AE3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 network analysis</a:t>
            </a:r>
            <a:endParaRPr lang="nl-NL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9B99D5A1-DC10-BCDE-5DB6-CDAC284DAC4E}"/>
              </a:ext>
            </a:extLst>
          </p:cNvPr>
          <p:cNvSpPr txBox="1"/>
          <p:nvPr/>
        </p:nvSpPr>
        <p:spPr>
          <a:xfrm>
            <a:off x="533401" y="1152763"/>
            <a:ext cx="9790354" cy="1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What shall we do with all those (differentially) expressed genes?</a:t>
            </a:r>
          </a:p>
          <a:p>
            <a:pPr lvl="0"/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Looking at them one by one enough?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77090-A997-586D-3392-2CF56A7F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131" y="165108"/>
            <a:ext cx="2570425" cy="1877907"/>
          </a:xfrm>
          <a:prstGeom prst="rect">
            <a:avLst/>
          </a:prstGeom>
        </p:spPr>
      </p:pic>
      <p:pic>
        <p:nvPicPr>
          <p:cNvPr id="7" name="Picture 2" descr="https://www.genome.jp/kegg/pathway/hsa/hsa04210.png">
            <a:extLst>
              <a:ext uri="{FF2B5EF4-FFF2-40B4-BE49-F238E27FC236}">
                <a16:creationId xmlns:a16="http://schemas.microsoft.com/office/drawing/2014/main" id="{D50270DE-324E-1860-5879-1B935CD0D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32" y="2238993"/>
            <a:ext cx="5657730" cy="373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A7D1BD7-2CBE-59CB-AFF5-C085A6AFD05D}"/>
              </a:ext>
            </a:extLst>
          </p:cNvPr>
          <p:cNvSpPr/>
          <p:nvPr/>
        </p:nvSpPr>
        <p:spPr>
          <a:xfrm>
            <a:off x="7426564" y="2707377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A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31EE65-05EF-F34A-093E-2F7B59C9A0DA}"/>
              </a:ext>
            </a:extLst>
          </p:cNvPr>
          <p:cNvSpPr/>
          <p:nvPr/>
        </p:nvSpPr>
        <p:spPr>
          <a:xfrm>
            <a:off x="8117302" y="3384814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B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405A42-AC03-5F90-C0F5-6B2814AA69C3}"/>
              </a:ext>
            </a:extLst>
          </p:cNvPr>
          <p:cNvSpPr/>
          <p:nvPr/>
        </p:nvSpPr>
        <p:spPr>
          <a:xfrm>
            <a:off x="7426564" y="3384814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C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8C1B34-FBE3-0A2C-1249-5D996B37B7C4}"/>
              </a:ext>
            </a:extLst>
          </p:cNvPr>
          <p:cNvSpPr/>
          <p:nvPr/>
        </p:nvSpPr>
        <p:spPr>
          <a:xfrm>
            <a:off x="8117302" y="4108714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D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CB3D4F-D17F-8DCA-5AB6-DDE2A86618B2}"/>
              </a:ext>
            </a:extLst>
          </p:cNvPr>
          <p:cNvSpPr/>
          <p:nvPr/>
        </p:nvSpPr>
        <p:spPr>
          <a:xfrm>
            <a:off x="8117302" y="4795059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4B91F2-2843-9149-44D6-F56F01D8FF4A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7655164" y="3164577"/>
            <a:ext cx="0" cy="220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D9DF06-2D60-6C35-7CCD-9A6E4C47FD89}"/>
              </a:ext>
            </a:extLst>
          </p:cNvPr>
          <p:cNvCxnSpPr>
            <a:cxnSpLocks/>
            <a:stCxn id="9" idx="4"/>
            <a:endCxn id="20" idx="0"/>
          </p:cNvCxnSpPr>
          <p:nvPr/>
        </p:nvCxnSpPr>
        <p:spPr>
          <a:xfrm>
            <a:off x="8345902" y="3842014"/>
            <a:ext cx="0" cy="266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49F26F-A9AC-FE9A-CFAD-F832C201E4C8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8345902" y="4565914"/>
            <a:ext cx="0" cy="2291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4BDE3E-3F8B-BC5B-E411-9890AE5C3B17}"/>
              </a:ext>
            </a:extLst>
          </p:cNvPr>
          <p:cNvCxnSpPr>
            <a:cxnSpLocks/>
            <a:stCxn id="10" idx="4"/>
            <a:endCxn id="21" idx="1"/>
          </p:cNvCxnSpPr>
          <p:nvPr/>
        </p:nvCxnSpPr>
        <p:spPr>
          <a:xfrm>
            <a:off x="7655164" y="3842014"/>
            <a:ext cx="529093" cy="102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45AE96-F0CA-6E79-168B-5F735B3ECCB2}"/>
              </a:ext>
            </a:extLst>
          </p:cNvPr>
          <p:cNvCxnSpPr>
            <a:cxnSpLocks/>
          </p:cNvCxnSpPr>
          <p:nvPr/>
        </p:nvCxnSpPr>
        <p:spPr>
          <a:xfrm>
            <a:off x="8345902" y="5341366"/>
            <a:ext cx="0" cy="41316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962EBC2-7D1F-BE93-6802-202A706BF46F}"/>
              </a:ext>
            </a:extLst>
          </p:cNvPr>
          <p:cNvSpPr txBox="1"/>
          <p:nvPr/>
        </p:nvSpPr>
        <p:spPr>
          <a:xfrm>
            <a:off x="7859010" y="5705237"/>
            <a:ext cx="914400" cy="413168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en-US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</a:t>
            </a:r>
            <a:endParaRPr lang="en-NL" noProof="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1D9F3-B7C6-9A74-F4BA-E1F8F5BD1979}"/>
              </a:ext>
            </a:extLst>
          </p:cNvPr>
          <p:cNvSpPr/>
          <p:nvPr/>
        </p:nvSpPr>
        <p:spPr>
          <a:xfrm>
            <a:off x="9237359" y="2707377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A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4A5E45-253C-033F-0292-8DD8FC99797E}"/>
              </a:ext>
            </a:extLst>
          </p:cNvPr>
          <p:cNvSpPr/>
          <p:nvPr/>
        </p:nvSpPr>
        <p:spPr>
          <a:xfrm>
            <a:off x="9928097" y="3384814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B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7604C0-22F7-53AA-46F3-6479D931BC13}"/>
              </a:ext>
            </a:extLst>
          </p:cNvPr>
          <p:cNvSpPr/>
          <p:nvPr/>
        </p:nvSpPr>
        <p:spPr>
          <a:xfrm>
            <a:off x="9237359" y="3384814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C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C683AF5-B586-6285-1D34-D6CB75E08456}"/>
              </a:ext>
            </a:extLst>
          </p:cNvPr>
          <p:cNvSpPr/>
          <p:nvPr/>
        </p:nvSpPr>
        <p:spPr>
          <a:xfrm>
            <a:off x="9928097" y="4108714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D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AB1406-B53A-4BC1-500E-C4469F54A527}"/>
              </a:ext>
            </a:extLst>
          </p:cNvPr>
          <p:cNvSpPr/>
          <p:nvPr/>
        </p:nvSpPr>
        <p:spPr>
          <a:xfrm>
            <a:off x="9928097" y="4795059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B5CE21-B6D4-0419-A8DF-F471CF2199CF}"/>
              </a:ext>
            </a:extLst>
          </p:cNvPr>
          <p:cNvCxnSpPr>
            <a:stCxn id="30" idx="4"/>
            <a:endCxn id="33" idx="0"/>
          </p:cNvCxnSpPr>
          <p:nvPr/>
        </p:nvCxnSpPr>
        <p:spPr>
          <a:xfrm>
            <a:off x="9465959" y="3164577"/>
            <a:ext cx="0" cy="220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8ED9B9-A85E-3DC3-3B63-B13F81A22286}"/>
              </a:ext>
            </a:extLst>
          </p:cNvPr>
          <p:cNvCxnSpPr>
            <a:cxnSpLocks/>
            <a:stCxn id="31" idx="4"/>
            <a:endCxn id="34" idx="0"/>
          </p:cNvCxnSpPr>
          <p:nvPr/>
        </p:nvCxnSpPr>
        <p:spPr>
          <a:xfrm>
            <a:off x="10156697" y="3842014"/>
            <a:ext cx="0" cy="266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6DD2A9-6357-CF08-7C4B-71DE88E6CB6C}"/>
              </a:ext>
            </a:extLst>
          </p:cNvPr>
          <p:cNvCxnSpPr>
            <a:cxnSpLocks/>
            <a:stCxn id="34" idx="4"/>
            <a:endCxn id="35" idx="0"/>
          </p:cNvCxnSpPr>
          <p:nvPr/>
        </p:nvCxnSpPr>
        <p:spPr>
          <a:xfrm>
            <a:off x="10156697" y="4565914"/>
            <a:ext cx="0" cy="2291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A7B3A64-1502-FBA4-E623-3B24B8FFF99D}"/>
              </a:ext>
            </a:extLst>
          </p:cNvPr>
          <p:cNvCxnSpPr>
            <a:cxnSpLocks/>
            <a:stCxn id="33" idx="4"/>
            <a:endCxn id="35" idx="1"/>
          </p:cNvCxnSpPr>
          <p:nvPr/>
        </p:nvCxnSpPr>
        <p:spPr>
          <a:xfrm>
            <a:off x="9465959" y="3842014"/>
            <a:ext cx="529093" cy="102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A61437-0019-7948-339D-451FD4FCF27D}"/>
              </a:ext>
            </a:extLst>
          </p:cNvPr>
          <p:cNvCxnSpPr>
            <a:cxnSpLocks/>
          </p:cNvCxnSpPr>
          <p:nvPr/>
        </p:nvCxnSpPr>
        <p:spPr>
          <a:xfrm>
            <a:off x="10156697" y="5341366"/>
            <a:ext cx="0" cy="41316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0A41DA2-DCE4-F488-25F8-D43F67C6478E}"/>
              </a:ext>
            </a:extLst>
          </p:cNvPr>
          <p:cNvSpPr txBox="1"/>
          <p:nvPr/>
        </p:nvSpPr>
        <p:spPr>
          <a:xfrm>
            <a:off x="9669805" y="5705237"/>
            <a:ext cx="914400" cy="413168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en-US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</a:t>
            </a:r>
            <a:endParaRPr lang="en-NL" noProof="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30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06CD-9C29-70D6-19A3-A0929AE3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 (regulatory) networks</a:t>
            </a:r>
            <a:endParaRPr lang="nl-NL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D699A-B459-469A-092F-DA8BC094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2EEE-185C-8646-A5D4-CD489F088575}" type="slidenum">
              <a:rPr lang="de-DE" smtClean="0"/>
              <a:t>6</a:t>
            </a:fld>
            <a:endParaRPr lang="de-DE"/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9B99D5A1-DC10-BCDE-5DB6-CDAC284DAC4E}"/>
              </a:ext>
            </a:extLst>
          </p:cNvPr>
          <p:cNvSpPr txBox="1"/>
          <p:nvPr/>
        </p:nvSpPr>
        <p:spPr>
          <a:xfrm>
            <a:off x="533401" y="1152763"/>
            <a:ext cx="9790354" cy="1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1600" dirty="0">
                <a:solidFill>
                  <a:srgbClr val="1F1F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omplicated functional pathways in a given cell or tissue, which represent living processes such as metabolism, gene regulation, transport mechanisms or signal transduction</a:t>
            </a:r>
          </a:p>
          <a:p>
            <a:pPr lvl="0"/>
            <a:endParaRPr lang="en-US" sz="1600" dirty="0">
              <a:solidFill>
                <a:srgbClr val="1F1F1F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Quicksand"/>
            </a:endParaRPr>
          </a:p>
          <a:p>
            <a:pPr lvl="0"/>
            <a:r>
              <a:rPr lang="en-US" sz="1600" dirty="0">
                <a:solidFill>
                  <a:srgbClr val="1F1F1F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icksand"/>
              </a:rPr>
              <a:t>Key components:</a:t>
            </a:r>
          </a:p>
          <a:p>
            <a:pPr marL="342900" lvl="0" indent="-342900">
              <a:buAutoNum type="arabicPeriod"/>
            </a:pPr>
            <a:r>
              <a:rPr lang="en-US" sz="1600" dirty="0">
                <a:solidFill>
                  <a:srgbClr val="1F1F1F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icksand"/>
              </a:rPr>
              <a:t>Input</a:t>
            </a:r>
          </a:p>
          <a:p>
            <a:pPr marL="342900" lvl="0" indent="-342900">
              <a:buAutoNum type="arabicPeriod"/>
            </a:pPr>
            <a:r>
              <a:rPr lang="en-US" sz="1600" dirty="0">
                <a:solidFill>
                  <a:srgbClr val="1F1F1F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icksand"/>
              </a:rPr>
              <a:t>Network construction</a:t>
            </a: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icksand"/>
              </a:rPr>
              <a:t>: using statistical and computational methods to determine the relationships between genes. </a:t>
            </a:r>
          </a:p>
          <a:p>
            <a:pPr lvl="0"/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icksand"/>
              </a:rPr>
              <a:t>	</a:t>
            </a:r>
          </a:p>
          <a:p>
            <a:pPr lvl="0"/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Quicksand"/>
            </a:endParaRPr>
          </a:p>
          <a:p>
            <a:pPr lvl="0"/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Quicksand"/>
            </a:endParaRPr>
          </a:p>
          <a:p>
            <a:pPr lvl="0"/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Quicksand"/>
            </a:endParaRPr>
          </a:p>
          <a:p>
            <a:pPr lvl="0"/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Quicksand"/>
            </a:endParaRPr>
          </a:p>
          <a:p>
            <a:pPr lvl="0"/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Quicksand"/>
            </a:endParaRPr>
          </a:p>
          <a:p>
            <a:pPr lvl="0"/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Quicksand"/>
            </a:endParaRPr>
          </a:p>
          <a:p>
            <a:pPr lvl="0"/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Quicksand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A75EED-AD70-A3A0-A39A-392FEC7B0A4F}"/>
              </a:ext>
            </a:extLst>
          </p:cNvPr>
          <p:cNvSpPr/>
          <p:nvPr/>
        </p:nvSpPr>
        <p:spPr>
          <a:xfrm>
            <a:off x="776897" y="3678225"/>
            <a:ext cx="1750091" cy="1467192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2"/>
                </a:solidFill>
                <a:effectLst/>
                <a:latin typeface="ElsevierGulliver"/>
              </a:rPr>
              <a:t>Information theory models or co-expression networks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D84EF9-BFF4-2EB9-19AE-BDF187DE22ED}"/>
              </a:ext>
            </a:extLst>
          </p:cNvPr>
          <p:cNvSpPr/>
          <p:nvPr/>
        </p:nvSpPr>
        <p:spPr>
          <a:xfrm>
            <a:off x="2964353" y="3678225"/>
            <a:ext cx="1750091" cy="14671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ElsevierGulliver"/>
              </a:rPr>
              <a:t>Boolean networks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8CE208-A978-6A10-1291-20CEB9175EA5}"/>
              </a:ext>
            </a:extLst>
          </p:cNvPr>
          <p:cNvSpPr/>
          <p:nvPr/>
        </p:nvSpPr>
        <p:spPr>
          <a:xfrm>
            <a:off x="5138058" y="3678225"/>
            <a:ext cx="1750091" cy="14671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ElsevierGulliver"/>
              </a:rPr>
              <a:t>Differential equations models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481131-F516-C73B-7326-45F2FF9A544F}"/>
              </a:ext>
            </a:extLst>
          </p:cNvPr>
          <p:cNvSpPr/>
          <p:nvPr/>
        </p:nvSpPr>
        <p:spPr>
          <a:xfrm>
            <a:off x="7277387" y="3678225"/>
            <a:ext cx="1750091" cy="14671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ElsevierGulliver"/>
              </a:rPr>
              <a:t>Bayesian networks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D35EFE-6032-A23E-96F9-8D7133902049}"/>
              </a:ext>
            </a:extLst>
          </p:cNvPr>
          <p:cNvSpPr/>
          <p:nvPr/>
        </p:nvSpPr>
        <p:spPr>
          <a:xfrm>
            <a:off x="9448709" y="3678023"/>
            <a:ext cx="1750091" cy="14671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ElsevierGulliver"/>
              </a:rPr>
              <a:t>Neural 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CFFF06-F0E6-C434-5761-64E8543BC7BC}"/>
              </a:ext>
            </a:extLst>
          </p:cNvPr>
          <p:cNvSpPr txBox="1"/>
          <p:nvPr/>
        </p:nvSpPr>
        <p:spPr>
          <a:xfrm>
            <a:off x="4914041" y="6479981"/>
            <a:ext cx="67445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ElsevierSans"/>
                <a:hlinkClick r:id="rId2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https://doi.org/10.1016/j.artmed.2018.10.006</a:t>
            </a:r>
            <a:endParaRPr lang="en-NL" sz="12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49B9D1-67FF-B4E2-297C-838DC1B0642E}"/>
              </a:ext>
            </a:extLst>
          </p:cNvPr>
          <p:cNvSpPr/>
          <p:nvPr/>
        </p:nvSpPr>
        <p:spPr>
          <a:xfrm>
            <a:off x="10723450" y="108300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A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CFD035-ACDF-3C10-B33D-DF06F0C18217}"/>
              </a:ext>
            </a:extLst>
          </p:cNvPr>
          <p:cNvSpPr/>
          <p:nvPr/>
        </p:nvSpPr>
        <p:spPr>
          <a:xfrm>
            <a:off x="11414188" y="785737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B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A6906F-6E7B-1094-C53D-2D5A18C4BA1F}"/>
              </a:ext>
            </a:extLst>
          </p:cNvPr>
          <p:cNvSpPr/>
          <p:nvPr/>
        </p:nvSpPr>
        <p:spPr>
          <a:xfrm>
            <a:off x="10723450" y="785737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C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E48BEE6-18AA-3222-464C-4203A3DC280C}"/>
              </a:ext>
            </a:extLst>
          </p:cNvPr>
          <p:cNvSpPr/>
          <p:nvPr/>
        </p:nvSpPr>
        <p:spPr>
          <a:xfrm>
            <a:off x="11414188" y="1509637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D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34E488-6E28-213C-B1DD-9E07EDE4F863}"/>
              </a:ext>
            </a:extLst>
          </p:cNvPr>
          <p:cNvSpPr/>
          <p:nvPr/>
        </p:nvSpPr>
        <p:spPr>
          <a:xfrm>
            <a:off x="11414188" y="2195982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en-NL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1AC96A-BFA2-AA31-523E-A2F7D917A969}"/>
              </a:ext>
            </a:extLst>
          </p:cNvPr>
          <p:cNvCxnSpPr>
            <a:stCxn id="15" idx="4"/>
            <a:endCxn id="17" idx="0"/>
          </p:cNvCxnSpPr>
          <p:nvPr/>
        </p:nvCxnSpPr>
        <p:spPr>
          <a:xfrm>
            <a:off x="10952050" y="565500"/>
            <a:ext cx="0" cy="220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6DA361-8824-3ADB-A455-7E1061E56D07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11642788" y="1242937"/>
            <a:ext cx="0" cy="266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75B208-1E96-4920-2C22-564776C0392E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11642788" y="1966837"/>
            <a:ext cx="0" cy="2291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3BF20C-9B91-A3F8-4F5C-0AFB9A2097C2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10952050" y="1242937"/>
            <a:ext cx="529093" cy="102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2FBD58-45E2-88BF-4FE4-CF7C5E293DD4}"/>
              </a:ext>
            </a:extLst>
          </p:cNvPr>
          <p:cNvCxnSpPr>
            <a:cxnSpLocks/>
          </p:cNvCxnSpPr>
          <p:nvPr/>
        </p:nvCxnSpPr>
        <p:spPr>
          <a:xfrm>
            <a:off x="11642788" y="2742289"/>
            <a:ext cx="0" cy="41316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DD87B3-2E8A-EA22-246E-D7CA2B38B49B}"/>
              </a:ext>
            </a:extLst>
          </p:cNvPr>
          <p:cNvSpPr txBox="1"/>
          <p:nvPr/>
        </p:nvSpPr>
        <p:spPr>
          <a:xfrm>
            <a:off x="11155896" y="3106160"/>
            <a:ext cx="914400" cy="413168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en-US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</a:t>
            </a:r>
            <a:endParaRPr lang="en-NL" noProof="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05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 co-expression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992AF-0F40-E4B6-29B2-E963208EE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8" name="Google Shape;74;p9"/>
          <p:cNvPicPr preferRelativeResize="0"/>
          <p:nvPr/>
        </p:nvPicPr>
        <p:blipFill rotWithShape="1">
          <a:blip r:embed="rId2">
            <a:alphaModFix/>
          </a:blip>
          <a:srcRect l="33197" t="10455" r="42506" b="42218"/>
          <a:stretch/>
        </p:blipFill>
        <p:spPr>
          <a:xfrm>
            <a:off x="4523411" y="2314714"/>
            <a:ext cx="1872973" cy="17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8;p9"/>
          <p:cNvSpPr txBox="1"/>
          <p:nvPr/>
        </p:nvSpPr>
        <p:spPr>
          <a:xfrm>
            <a:off x="6736747" y="6103305"/>
            <a:ext cx="4879431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06390" indent="-406390" algn="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 Dam, S., </a:t>
            </a:r>
            <a:r>
              <a:rPr lang="en-GB" sz="10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Võsa</a:t>
            </a: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U., van der </a:t>
            </a:r>
            <a:r>
              <a:rPr lang="en-GB" sz="10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Graaf</a:t>
            </a: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A., Franke, L., &amp; de </a:t>
            </a:r>
            <a:r>
              <a:rPr lang="en-GB" sz="10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Magalhães</a:t>
            </a: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J. P. (2017)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8399" y="4227606"/>
            <a:ext cx="2607389" cy="112589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Quicksand" panose="020B0604020202020204" charset="0"/>
              </a:rPr>
              <a:t>How to measure the tendency of pairs of genes to co-activate?</a:t>
            </a:r>
          </a:p>
        </p:txBody>
      </p:sp>
      <p:sp>
        <p:nvSpPr>
          <p:cNvPr id="12" name="Rectangle 11"/>
          <p:cNvSpPr/>
          <p:nvPr/>
        </p:nvSpPr>
        <p:spPr>
          <a:xfrm rot="611103">
            <a:off x="5060503" y="3838669"/>
            <a:ext cx="506108" cy="158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Google Shape;129;p19">
            <a:extLst>
              <a:ext uri="{FF2B5EF4-FFF2-40B4-BE49-F238E27FC236}">
                <a16:creationId xmlns:a16="http://schemas.microsoft.com/office/drawing/2014/main" id="{0EFDBE50-A65E-4C07-82AF-27BB2B629978}"/>
              </a:ext>
            </a:extLst>
          </p:cNvPr>
          <p:cNvSpPr txBox="1">
            <a:spLocks/>
          </p:cNvSpPr>
          <p:nvPr/>
        </p:nvSpPr>
        <p:spPr>
          <a:xfrm>
            <a:off x="285750" y="822408"/>
            <a:ext cx="84764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None/>
            </a:pPr>
            <a:r>
              <a:rPr lang="en-US" sz="1600" dirty="0"/>
              <a:t>Group genes with a tendency to co-activate across a group of samples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648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 co-expression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3DD9C-31E8-9C6F-EC4E-B2C3AAB67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8" name="Google Shape;74;p9"/>
          <p:cNvPicPr preferRelativeResize="0"/>
          <p:nvPr/>
        </p:nvPicPr>
        <p:blipFill rotWithShape="1">
          <a:blip r:embed="rId3">
            <a:alphaModFix/>
          </a:blip>
          <a:srcRect r="42506" b="40576"/>
          <a:stretch/>
        </p:blipFill>
        <p:spPr>
          <a:xfrm>
            <a:off x="1964384" y="1920428"/>
            <a:ext cx="4432000" cy="22407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8;p9"/>
          <p:cNvSpPr txBox="1"/>
          <p:nvPr/>
        </p:nvSpPr>
        <p:spPr>
          <a:xfrm>
            <a:off x="6736747" y="6103305"/>
            <a:ext cx="4879431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06390" indent="-406390" algn="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 Dam, S., </a:t>
            </a:r>
            <a:r>
              <a:rPr lang="en-GB" sz="10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Võsa</a:t>
            </a: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U., van der </a:t>
            </a:r>
            <a:r>
              <a:rPr lang="en-GB" sz="10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Graaf</a:t>
            </a: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A., Franke, L., &amp; de </a:t>
            </a:r>
            <a:r>
              <a:rPr lang="en-GB" sz="10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Magalhães</a:t>
            </a: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J. P. (2017)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64383" y="1779855"/>
            <a:ext cx="2227173" cy="24561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964383" y="4376625"/>
            <a:ext cx="2227173" cy="117470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Quicksand" panose="020B0604020202020204" charset="0"/>
              </a:rPr>
              <a:t>Co-expression == Pairwise gene correlation across all the conditions</a:t>
            </a:r>
          </a:p>
        </p:txBody>
      </p:sp>
      <p:sp>
        <p:nvSpPr>
          <p:cNvPr id="12" name="Google Shape;129;p19">
            <a:extLst>
              <a:ext uri="{FF2B5EF4-FFF2-40B4-BE49-F238E27FC236}">
                <a16:creationId xmlns:a16="http://schemas.microsoft.com/office/drawing/2014/main" id="{8C6501BF-C675-4395-8A2E-EF61897502A7}"/>
              </a:ext>
            </a:extLst>
          </p:cNvPr>
          <p:cNvSpPr txBox="1">
            <a:spLocks/>
          </p:cNvSpPr>
          <p:nvPr/>
        </p:nvSpPr>
        <p:spPr>
          <a:xfrm>
            <a:off x="285750" y="822408"/>
            <a:ext cx="84764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None/>
            </a:pPr>
            <a:r>
              <a:rPr lang="en-US" sz="1600" dirty="0"/>
              <a:t>Group genes with a tendency to co-activate across a group of samples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687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 co-expression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9E2-EC6C-9D13-8E24-D1856A8B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8" name="Google Shape;74;p9"/>
          <p:cNvPicPr preferRelativeResize="0"/>
          <p:nvPr/>
        </p:nvPicPr>
        <p:blipFill rotWithShape="1">
          <a:blip r:embed="rId2">
            <a:alphaModFix/>
          </a:blip>
          <a:srcRect b="277"/>
          <a:stretch/>
        </p:blipFill>
        <p:spPr>
          <a:xfrm>
            <a:off x="1964383" y="1920429"/>
            <a:ext cx="7708575" cy="37603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8;p9"/>
          <p:cNvSpPr txBox="1"/>
          <p:nvPr/>
        </p:nvSpPr>
        <p:spPr>
          <a:xfrm>
            <a:off x="6736747" y="6103305"/>
            <a:ext cx="4879431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06390" indent="-406390" algn="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 Dam, S., </a:t>
            </a:r>
            <a:r>
              <a:rPr lang="en-GB" sz="10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Võsa</a:t>
            </a: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U., van der </a:t>
            </a:r>
            <a:r>
              <a:rPr lang="en-GB" sz="10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Graaf</a:t>
            </a: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A., Franke, L., &amp; de </a:t>
            </a:r>
            <a:r>
              <a:rPr lang="en-GB" sz="10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Magalhães</a:t>
            </a:r>
            <a:r>
              <a:rPr lang="en-GB" sz="10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J. P. (2017)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64383" y="4270419"/>
            <a:ext cx="7912904" cy="1782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8035068" y="3858350"/>
            <a:ext cx="2226365" cy="956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/>
          <p:cNvSpPr/>
          <p:nvPr/>
        </p:nvSpPr>
        <p:spPr>
          <a:xfrm rot="20930545">
            <a:off x="4603596" y="4068232"/>
            <a:ext cx="2226365" cy="58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6652746" y="1700341"/>
            <a:ext cx="2227173" cy="26387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6652745" y="4451276"/>
            <a:ext cx="2207568" cy="135317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Quicksand" panose="020B0604020202020204" charset="0"/>
              </a:rPr>
              <a:t>Isolate the gene clusters, called modules.</a:t>
            </a:r>
          </a:p>
          <a:p>
            <a:r>
              <a:rPr lang="en-US" sz="1600" dirty="0">
                <a:solidFill>
                  <a:schemeClr val="tx1"/>
                </a:solidFill>
                <a:latin typeface="Quicksand" panose="020B0604020202020204" charset="0"/>
              </a:rPr>
              <a:t>A module is a group of genes that tend to be co-expressed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9143" b="21368"/>
          <a:stretch/>
        </p:blipFill>
        <p:spPr>
          <a:xfrm>
            <a:off x="9066363" y="1993026"/>
            <a:ext cx="2923289" cy="1259446"/>
          </a:xfrm>
          <a:prstGeom prst="rect">
            <a:avLst/>
          </a:prstGeom>
          <a:ln>
            <a:solidFill>
              <a:schemeClr val="bg2"/>
            </a:solidFill>
          </a:ln>
          <a:effectLst/>
        </p:spPr>
      </p:pic>
      <p:cxnSp>
        <p:nvCxnSpPr>
          <p:cNvPr id="16" name="Straight Arrow Connector 15"/>
          <p:cNvCxnSpPr/>
          <p:nvPr/>
        </p:nvCxnSpPr>
        <p:spPr>
          <a:xfrm>
            <a:off x="8610600" y="2622749"/>
            <a:ext cx="386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29;p19">
            <a:extLst>
              <a:ext uri="{FF2B5EF4-FFF2-40B4-BE49-F238E27FC236}">
                <a16:creationId xmlns:a16="http://schemas.microsoft.com/office/drawing/2014/main" id="{C65FE017-D95C-48A6-AC04-DCD90C209BBE}"/>
              </a:ext>
            </a:extLst>
          </p:cNvPr>
          <p:cNvSpPr txBox="1">
            <a:spLocks/>
          </p:cNvSpPr>
          <p:nvPr/>
        </p:nvSpPr>
        <p:spPr>
          <a:xfrm>
            <a:off x="285750" y="822408"/>
            <a:ext cx="84764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None/>
            </a:pPr>
            <a:r>
              <a:rPr lang="en-US" sz="1600" dirty="0"/>
              <a:t>Group genes with a tendency to co-activate across a group of samples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554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W 16-9 - windows - en - met slidenr.pptx" id="{31AA11B8-8DF2-42EA-8289-354DAFF79C81}" vid="{78EF1820-25C7-45E7-B56A-3439885A5AB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16-9-windows-en-met-slidenr</Template>
  <TotalTime>0</TotalTime>
  <Words>2809</Words>
  <Application>Microsoft Office PowerPoint</Application>
  <PresentationFormat>Widescreen</PresentationFormat>
  <Paragraphs>405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Calibri</vt:lpstr>
      <vt:lpstr>Segoe UI Semibold</vt:lpstr>
      <vt:lpstr>Lato</vt:lpstr>
      <vt:lpstr>ElsevierGulliver</vt:lpstr>
      <vt:lpstr>Cambria Math</vt:lpstr>
      <vt:lpstr>Aptos</vt:lpstr>
      <vt:lpstr>Courier New</vt:lpstr>
      <vt:lpstr>Impact</vt:lpstr>
      <vt:lpstr>Quicksand</vt:lpstr>
      <vt:lpstr>Georgia</vt:lpstr>
      <vt:lpstr>Arial</vt:lpstr>
      <vt:lpstr>DejaVu Sans</vt:lpstr>
      <vt:lpstr>Minion</vt:lpstr>
      <vt:lpstr>ElsevierSans</vt:lpstr>
      <vt:lpstr>Times New Roman</vt:lpstr>
      <vt:lpstr>Corporate template-set Universiteit Leiden</vt:lpstr>
      <vt:lpstr>Network analysis of toxicogenomics data</vt:lpstr>
      <vt:lpstr>Toxicogenomics data</vt:lpstr>
      <vt:lpstr>Toxicogenomics data analysis</vt:lpstr>
      <vt:lpstr>Toxicogenomics data analysis</vt:lpstr>
      <vt:lpstr>Gene network analysis</vt:lpstr>
      <vt:lpstr>Gene (regulatory) networks</vt:lpstr>
      <vt:lpstr>Gene co-expression networks</vt:lpstr>
      <vt:lpstr>Gene co-expression networks</vt:lpstr>
      <vt:lpstr>Gene co-expression networks</vt:lpstr>
      <vt:lpstr>Weighted gene co-expression network (WGCNA) </vt:lpstr>
      <vt:lpstr>Weighted gene co-expression network (WGCNA) </vt:lpstr>
      <vt:lpstr>Weighted gene co-expression network (WGCNA) </vt:lpstr>
      <vt:lpstr>Weighted gene co-expression network (WGCNA) </vt:lpstr>
      <vt:lpstr>Weighted gene co-expression network (WGCNA) </vt:lpstr>
      <vt:lpstr>Weighted gene co-expression network (WGCNA) </vt:lpstr>
      <vt:lpstr>Weighted gene co-expression network (WGCNA) </vt:lpstr>
      <vt:lpstr>Weighted gene co-expression network (WGCNA) </vt:lpstr>
      <vt:lpstr>Weighted gene co-expression network (WGCNA) </vt:lpstr>
      <vt:lpstr>Weighted gene co-expression network (WGCNA) </vt:lpstr>
      <vt:lpstr>Today’s practice</vt:lpstr>
      <vt:lpstr>PowerPoint Presentation</vt:lpstr>
    </vt:vector>
  </TitlesOfParts>
  <Company>ISSC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Callegaro, G. (Giulia)</dc:creator>
  <cp:lastModifiedBy>Bruns, I.B. (Imke)</cp:lastModifiedBy>
  <cp:revision>3</cp:revision>
  <cp:lastPrinted>2018-11-27T09:56:33Z</cp:lastPrinted>
  <dcterms:created xsi:type="dcterms:W3CDTF">2021-12-07T08:11:44Z</dcterms:created>
  <dcterms:modified xsi:type="dcterms:W3CDTF">2024-06-18T13:25:20Z</dcterms:modified>
</cp:coreProperties>
</file>